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7" r:id="rId3"/>
    <p:sldId id="301" r:id="rId4"/>
    <p:sldId id="300" r:id="rId5"/>
    <p:sldId id="299" r:id="rId6"/>
    <p:sldId id="310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306" r:id="rId18"/>
    <p:sldId id="307" r:id="rId19"/>
    <p:sldId id="308" r:id="rId20"/>
    <p:sldId id="309" r:id="rId21"/>
    <p:sldId id="312" r:id="rId22"/>
    <p:sldId id="313" r:id="rId23"/>
    <p:sldId id="311" r:id="rId24"/>
    <p:sldId id="317" r:id="rId25"/>
    <p:sldId id="314" r:id="rId26"/>
    <p:sldId id="315" r:id="rId27"/>
    <p:sldId id="298" r:id="rId28"/>
    <p:sldId id="316" r:id="rId29"/>
  </p:sldIdLst>
  <p:sldSz cx="12192000" cy="6858000"/>
  <p:notesSz cx="6858000" cy="9144000"/>
  <p:embeddedFontLst>
    <p:embeddedFont>
      <p:font typeface="Lato Light" panose="020F0502020204030203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Libre Baskerville" panose="020B0604020202020204" charset="0"/>
      <p:regular r:id="rId40"/>
      <p:bold r:id="rId41"/>
      <p:italic r:id="rId42"/>
    </p:embeddedFont>
    <p:embeddedFont>
      <p:font typeface="MS PGothic" panose="020B0600070205080204" pitchFamily="34" charset="-128"/>
      <p:regular r:id="rId43"/>
    </p:embeddedFont>
    <p:embeddedFont>
      <p:font typeface="Montserrat" panose="020B0604020202020204" charset="-52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91AF3B0-BBA3-4B36-A040-241EA98DA1E3}">
          <p14:sldIdLst>
            <p14:sldId id="256"/>
            <p14:sldId id="297"/>
            <p14:sldId id="301"/>
            <p14:sldId id="300"/>
            <p14:sldId id="299"/>
            <p14:sldId id="310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306"/>
            <p14:sldId id="307"/>
            <p14:sldId id="308"/>
            <p14:sldId id="309"/>
            <p14:sldId id="312"/>
            <p14:sldId id="313"/>
            <p14:sldId id="311"/>
            <p14:sldId id="317"/>
            <p14:sldId id="314"/>
            <p14:sldId id="315"/>
            <p14:sldId id="298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 autoAdjust="0"/>
    <p:restoredTop sz="96404" autoAdjust="0"/>
  </p:normalViewPr>
  <p:slideViewPr>
    <p:cSldViewPr>
      <p:cViewPr varScale="1">
        <p:scale>
          <a:sx n="111" d="100"/>
          <a:sy n="111" d="100"/>
        </p:scale>
        <p:origin x="5580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37E12-92A1-4C40-8778-A7201744BA59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F0DE4-4C7B-42CC-B585-382905F8D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969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6882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  <a:defRPr sz="4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3" name="Google Shape;131;p17"/>
          <p:cNvGrpSpPr/>
          <p:nvPr userDrawn="1"/>
        </p:nvGrpSpPr>
        <p:grpSpPr>
          <a:xfrm>
            <a:off x="6612888" y="-787595"/>
            <a:ext cx="6125426" cy="2158563"/>
            <a:chOff x="7002293" y="1559053"/>
            <a:chExt cx="6125426" cy="2158563"/>
          </a:xfrm>
        </p:grpSpPr>
        <p:sp>
          <p:nvSpPr>
            <p:cNvPr id="14" name="Google Shape;132;p17"/>
            <p:cNvSpPr/>
            <p:nvPr/>
          </p:nvSpPr>
          <p:spPr>
            <a:xfrm rot="17234326">
              <a:off x="10188797" y="1031379"/>
              <a:ext cx="708526" cy="4663947"/>
            </a:xfrm>
            <a:custGeom>
              <a:avLst/>
              <a:gdLst/>
              <a:ahLst/>
              <a:cxnLst/>
              <a:rect l="l" t="t" r="r" b="b"/>
              <a:pathLst>
                <a:path w="392003" h="5229517" extrusionOk="0">
                  <a:moveTo>
                    <a:pt x="0" y="0"/>
                  </a:moveTo>
                  <a:lnTo>
                    <a:pt x="391333" y="357899"/>
                  </a:lnTo>
                  <a:cubicBezTo>
                    <a:pt x="389265" y="2042296"/>
                    <a:pt x="393484" y="3545120"/>
                    <a:pt x="391416" y="5229517"/>
                  </a:cubicBezTo>
                  <a:lnTo>
                    <a:pt x="0" y="52295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" name="Google Shape;133;p17"/>
            <p:cNvSpPr/>
            <p:nvPr/>
          </p:nvSpPr>
          <p:spPr>
            <a:xfrm rot="17231887">
              <a:off x="9209902" y="-648556"/>
              <a:ext cx="1710207" cy="61254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16" name="Picture 4" descr="C:\Users\тима\Desktop\счснн.emf"/>
          <p:cNvPicPr>
            <a:picLocks noChangeAspect="1" noChangeArrowheads="1"/>
          </p:cNvPicPr>
          <p:nvPr userDrawn="1"/>
        </p:nvPicPr>
        <p:blipFill>
          <a:blip r:embed="rId2"/>
          <a:srcRect b="44549"/>
          <a:stretch>
            <a:fillRect/>
          </a:stretch>
        </p:blipFill>
        <p:spPr bwMode="auto">
          <a:xfrm>
            <a:off x="8976320" y="332656"/>
            <a:ext cx="3910146" cy="72008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  <a:defRPr sz="4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  <a:defRPr sz="4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  <a:defRPr sz="4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Baskerville"/>
              <a:buNone/>
              <a:defRPr sz="32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Baskerville"/>
              <a:buNone/>
              <a:defRPr sz="32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  <a:defRPr sz="4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  <a:defRPr sz="4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  <a:defRPr sz="4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nion.ru/ru/about/podrazdeleniia/structure/otdel-filosofii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beholder73@gmail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https://le-cdn.website-editor.net/md/and1/dms3rep/multi/opt/116344-1920w.jpeg"/>
          <p:cNvPicPr>
            <a:picLocks noChangeAspect="1" noChangeArrowheads="1"/>
          </p:cNvPicPr>
          <p:nvPr/>
        </p:nvPicPr>
        <p:blipFill>
          <a:blip r:embed="rId3"/>
          <a:srcRect t="-2529" b="22687"/>
          <a:stretch>
            <a:fillRect/>
          </a:stretch>
        </p:blipFill>
        <p:spPr bwMode="auto">
          <a:xfrm rot="20215638" flipH="1">
            <a:off x="-836659" y="-1809627"/>
            <a:ext cx="10466807" cy="11221967"/>
          </a:xfrm>
          <a:prstGeom prst="rect">
            <a:avLst/>
          </a:prstGeom>
          <a:noFill/>
        </p:spPr>
      </p:pic>
      <p:sp>
        <p:nvSpPr>
          <p:cNvPr id="90" name="Google Shape;90;p14"/>
          <p:cNvSpPr/>
          <p:nvPr/>
        </p:nvSpPr>
        <p:spPr>
          <a:xfrm>
            <a:off x="0" y="-3620"/>
            <a:ext cx="12192000" cy="6861620"/>
          </a:xfrm>
          <a:custGeom>
            <a:avLst/>
            <a:gdLst/>
            <a:ahLst/>
            <a:cxnLst/>
            <a:rect l="l" t="t" r="r" b="b"/>
            <a:pathLst>
              <a:path w="12192000" h="6896100" extrusionOk="0">
                <a:moveTo>
                  <a:pt x="0" y="6896100"/>
                </a:moveTo>
                <a:lnTo>
                  <a:pt x="0" y="0"/>
                </a:lnTo>
                <a:lnTo>
                  <a:pt x="12192000" y="6896100"/>
                </a:lnTo>
                <a:lnTo>
                  <a:pt x="0" y="6896100"/>
                </a:lnTo>
                <a:close/>
              </a:path>
            </a:pathLst>
          </a:custGeom>
          <a:solidFill>
            <a:schemeClr val="accent1">
              <a:lumMod val="50000"/>
              <a:alpha val="5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1" name="Google Shape;91;p14"/>
          <p:cNvSpPr/>
          <p:nvPr/>
        </p:nvSpPr>
        <p:spPr>
          <a:xfrm rot="7987147">
            <a:off x="3121778" y="-2033241"/>
            <a:ext cx="7760906" cy="1191853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2" name="Google Shape;92;p14"/>
          <p:cNvSpPr/>
          <p:nvPr/>
        </p:nvSpPr>
        <p:spPr>
          <a:xfrm rot="-7814844">
            <a:off x="7658828" y="784414"/>
            <a:ext cx="4198098" cy="10570151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3" name="Google Shape;93;p14"/>
          <p:cNvSpPr/>
          <p:nvPr/>
        </p:nvSpPr>
        <p:spPr>
          <a:xfrm rot="7902737">
            <a:off x="-1832349" y="-7048062"/>
            <a:ext cx="4198098" cy="10570151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 idx="4294967295"/>
          </p:nvPr>
        </p:nvSpPr>
        <p:spPr>
          <a:xfrm>
            <a:off x="-345473" y="781782"/>
            <a:ext cx="8532713" cy="4053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>
              <a:buClr>
                <a:schemeClr val="lt1"/>
              </a:buClr>
              <a:buSzPts val="6480"/>
            </a:pPr>
            <a:r>
              <a:rPr lang="ru-RU" sz="4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4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dirty="0">
                <a:solidFill>
                  <a:schemeClr val="bg1"/>
                </a:solidFill>
              </a:rPr>
              <a:t>ИНИОН РАН и российские университеты: возможности и перспективы сетевого сотрудничества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28674" name="AutoShape 2" descr="https://www.beefmagazine.com/sites/beefmagazine.com/files/uploads/2014/05/glob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 descr="https://www.beefmagazine.com/sites/beefmagazine.com/files/uploads/2014/05/glob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 descr="https://www.beefmagazine.com/sites/beefmagazine.com/files/uploads/2014/05/glob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Google Shape;94;p14">
            <a:extLst>
              <a:ext uri="{FF2B5EF4-FFF2-40B4-BE49-F238E27FC236}">
                <a16:creationId xmlns:a16="http://schemas.microsoft.com/office/drawing/2014/main" id="{A226C77A-A780-DC4E-95CD-D6073E03A7BF}"/>
              </a:ext>
            </a:extLst>
          </p:cNvPr>
          <p:cNvSpPr txBox="1">
            <a:spLocks/>
          </p:cNvSpPr>
          <p:nvPr/>
        </p:nvSpPr>
        <p:spPr>
          <a:xfrm>
            <a:off x="1064661" y="4791753"/>
            <a:ext cx="9186863" cy="190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Baskerville"/>
              <a:buNone/>
              <a:defRPr sz="4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chemeClr val="lt1"/>
              </a:buClr>
              <a:buSzPts val="6480"/>
            </a:pPr>
            <a:r>
              <a:rPr lang="ru-RU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зав. НИО библиотековедения </a:t>
            </a:r>
          </a:p>
          <a:p>
            <a:pPr algn="r">
              <a:buClr>
                <a:schemeClr val="lt1"/>
              </a:buClr>
              <a:buSzPts val="6480"/>
            </a:pPr>
            <a:r>
              <a:rPr lang="ru-RU" sz="3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ИНИОН РАН</a:t>
            </a:r>
            <a:r>
              <a:rPr lang="ru-RU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Сергей Валерьевич Соколов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780" y="94703"/>
            <a:ext cx="2106220" cy="21393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7168" y="1772816"/>
            <a:ext cx="47371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XII 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Московский инновационный юридический форум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3432" y="6487688"/>
            <a:ext cx="2026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25-го марта 2025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/>
              <a:t>Сопоставление насыщенности мероприятиями в 2023-2024 году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16831"/>
            <a:ext cx="5977880" cy="45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2800" dirty="0"/>
              <a:t>Сопоставление активности подразделений в 2023-2024 </a:t>
            </a:r>
            <a:r>
              <a:rPr lang="ru-RU" sz="2800" dirty="0" smtClean="0"/>
              <a:t>году</a:t>
            </a:r>
            <a:r>
              <a:rPr lang="en-US" sz="2800" dirty="0" smtClean="0"/>
              <a:t> </a:t>
            </a:r>
            <a:r>
              <a:rPr lang="ru-RU" sz="2800" dirty="0" smtClean="0"/>
              <a:t>(</a:t>
            </a:r>
            <a:r>
              <a:rPr lang="ru-RU" sz="2800" dirty="0"/>
              <a:t>количество проведенных мероприятий)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44824"/>
            <a:ext cx="6281196" cy="44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241595"/>
            <a:ext cx="9218240" cy="1325563"/>
          </a:xfrm>
        </p:spPr>
        <p:txBody>
          <a:bodyPr/>
          <a:lstStyle/>
          <a:p>
            <a:r>
              <a:rPr lang="ru-RU" sz="2800" dirty="0" smtClean="0"/>
              <a:t>Сопоставление активности подразделений в 2023-2024 </a:t>
            </a:r>
            <a:r>
              <a:rPr lang="ru-RU" sz="2800" dirty="0"/>
              <a:t>г</a:t>
            </a:r>
            <a:r>
              <a:rPr lang="ru-RU" sz="2800" dirty="0" smtClean="0"/>
              <a:t>оду (количество проведенных мероприятий)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44824"/>
            <a:ext cx="6846633" cy="45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/>
              <a:t>Мероприятия Центра по изучению проблем информатики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1026" name="Picture 2" descr="https://sun9-33.userapi.com/s/v1/ig2/UEwDA6GeZD7PlYPNCWk4a2lEpeIEq6ERDxq4kAt7zYiEDDQDAH5g9MfQXQDHyGqpQ_oTIJJhwG6qs-Vq30DuGrHk.jpg?quality=95&amp;as=32x45,48x68,72x102,108x153,160x226,240x340,360x509,480x679,540x764,640x905,720x1019,1080x1528,1131x1600&amp;from=bu&amp;u=09YmBLBY_3GrN-Psgg0J11HhD7t4mtCDf1bkpvdKRvQ&amp;cs=763x10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700808"/>
            <a:ext cx="3285955" cy="464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9.userapi.com/s/v1/ig2/lZ-uYAnxkC8h_6BPnc5fShxq5KD4d6htZjBLKxwxNCiZKNBRPHjqtmQiNHac1MZW52XRAKclOj5uj8zv6SNrzkaz.jpg?quality=95&amp;as=32x45,48x68,72x102,108x153,160x226,240x340,360x509,480x679,540x764,640x905,720x1019,1080x1528,1131x1600&amp;from=bu&amp;u=dorihrgtYatJggnYrCxqGNn8689NxBlS0okTlGziZuc&amp;cs=763x1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40942"/>
            <a:ext cx="2471624" cy="34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736" y="2740988"/>
            <a:ext cx="3672408" cy="734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056" y="1574154"/>
            <a:ext cx="1875136" cy="2333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279" y="3982879"/>
            <a:ext cx="4541013" cy="2654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945" y="1515705"/>
            <a:ext cx="1283350" cy="12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332656"/>
            <a:ext cx="9218240" cy="1325563"/>
          </a:xfrm>
        </p:spPr>
        <p:txBody>
          <a:bodyPr/>
          <a:lstStyle/>
          <a:p>
            <a:r>
              <a:rPr lang="ru-RU" sz="3600" dirty="0" smtClean="0"/>
              <a:t>Мероприятия </a:t>
            </a:r>
            <a:r>
              <a:rPr lang="ru-RU" dirty="0"/>
              <a:t>Центра эмерджентных практик</a:t>
            </a:r>
            <a:r>
              <a:rPr lang="ru-RU" cap="all" dirty="0"/>
              <a:t/>
            </a:r>
            <a:br>
              <a:rPr lang="ru-RU" cap="all" dirty="0"/>
            </a:b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25669" y="1396609"/>
            <a:ext cx="5347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24242"/>
                </a:solidFill>
                <a:latin typeface="Roboto"/>
              </a:rPr>
              <a:t> </a:t>
            </a:r>
            <a:r>
              <a:rPr lang="ru-RU" sz="2800" dirty="0" smtClean="0">
                <a:solidFill>
                  <a:srgbClr val="424242"/>
                </a:solidFill>
                <a:latin typeface="Roboto"/>
              </a:rPr>
              <a:t>семинар </a:t>
            </a:r>
            <a:r>
              <a:rPr lang="ru-RU" sz="2800" dirty="0">
                <a:solidFill>
                  <a:srgbClr val="424242"/>
                </a:solidFill>
                <a:latin typeface="Roboto"/>
              </a:rPr>
              <a:t>«Экранная культура»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376" y="1825650"/>
            <a:ext cx="2257740" cy="2781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813" y="3300841"/>
            <a:ext cx="2007918" cy="28847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4743238"/>
            <a:ext cx="1305107" cy="17433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624" y="809428"/>
            <a:ext cx="2058697" cy="23913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3352" y="2051630"/>
            <a:ext cx="3618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мастерская </a:t>
            </a:r>
            <a:r>
              <a:rPr lang="ru-RU" sz="2000" dirty="0"/>
              <a:t>"Первоисточник"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98" y="2693597"/>
            <a:ext cx="2004010" cy="228776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48000" y="2736503"/>
            <a:ext cx="39083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 февраля 2025 Исследование  литературной сказки Ганса </a:t>
            </a:r>
            <a:r>
              <a:rPr lang="ru-RU" dirty="0" err="1"/>
              <a:t>Христиана</a:t>
            </a:r>
            <a:r>
              <a:rPr lang="ru-RU" dirty="0"/>
              <a:t> Андерсена «Снежная Королева». Обсуждение выстраивалось по двум тематическим направлениям:</a:t>
            </a:r>
          </a:p>
          <a:p>
            <a:r>
              <a:rPr lang="ru-RU" dirty="0"/>
              <a:t>– становление женской идентичности в походе за значимым Другим,</a:t>
            </a:r>
          </a:p>
          <a:p>
            <a:r>
              <a:rPr lang="ru-RU" dirty="0"/>
              <a:t>– сказка «Снежная королева» как структурная модель описания сновидения.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4792" y="4902168"/>
            <a:ext cx="2391529" cy="15843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5201476"/>
            <a:ext cx="3368120" cy="150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4"/>
            <a:ext cx="9218240" cy="745554"/>
          </a:xfrm>
        </p:spPr>
        <p:txBody>
          <a:bodyPr/>
          <a:lstStyle/>
          <a:p>
            <a:r>
              <a:rPr lang="ru-RU" sz="3600" dirty="0" smtClean="0"/>
              <a:t>Мероприятия отдела философии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771" y="1484167"/>
            <a:ext cx="2678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cap="all" dirty="0">
                <a:solidFill>
                  <a:schemeClr val="tx1"/>
                </a:solidFill>
                <a:latin typeface="Roboto"/>
              </a:rPr>
              <a:t>Философский </a:t>
            </a:r>
            <a:r>
              <a:rPr lang="ru-RU" cap="all" dirty="0" smtClean="0">
                <a:solidFill>
                  <a:schemeClr val="tx1"/>
                </a:solidFill>
                <a:latin typeface="Roboto"/>
              </a:rPr>
              <a:t>лекторий</a:t>
            </a:r>
            <a:endParaRPr lang="ru-RU" cap="all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709" y="1003188"/>
            <a:ext cx="7325747" cy="1495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2490966"/>
            <a:ext cx="7373379" cy="1162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736" y="3782925"/>
            <a:ext cx="7449590" cy="1181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09" y="5093938"/>
            <a:ext cx="7316221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елигиоведческий </a:t>
            </a:r>
            <a:r>
              <a:rPr lang="ru-RU" dirty="0"/>
              <a:t>лекторий </a:t>
            </a:r>
            <a:r>
              <a:rPr lang="ru-RU" b="1" dirty="0">
                <a:hlinkClick r:id="rId2"/>
              </a:rPr>
              <a:t>Отдела философии</a:t>
            </a:r>
            <a:r>
              <a:rPr lang="ru-RU" b="1" dirty="0"/>
              <a:t>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700808"/>
            <a:ext cx="5760640" cy="1473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24" y="3292237"/>
            <a:ext cx="6009161" cy="31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b="1" dirty="0" smtClean="0">
                <a:solidFill>
                  <a:srgbClr val="424242"/>
                </a:solidFill>
                <a:latin typeface="Roboto"/>
              </a:rPr>
              <a:t>Фундаментальная библиотека ИНИОН РАН – центр информационной и </a:t>
            </a:r>
            <a:r>
              <a:rPr lang="ru-RU" sz="3600" b="1" dirty="0" err="1" smtClean="0">
                <a:solidFill>
                  <a:srgbClr val="424242"/>
                </a:solidFill>
                <a:latin typeface="Roboto"/>
              </a:rPr>
              <a:t>медиаграмотности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7408" y="1988840"/>
            <a:ext cx="6096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424242"/>
                </a:solidFill>
                <a:latin typeface="Roboto"/>
              </a:rPr>
              <a:t>Наставничество и просветительская работа сотрудников НИО библиотековедения</a:t>
            </a:r>
            <a:r>
              <a:rPr lang="ru-RU" b="1" dirty="0">
                <a:solidFill>
                  <a:srgbClr val="424242"/>
                </a:solidFill>
                <a:latin typeface="Roboto"/>
              </a:rPr>
              <a:t> в 2024 году. </a:t>
            </a:r>
            <a:r>
              <a:rPr lang="ru-RU" dirty="0">
                <a:solidFill>
                  <a:srgbClr val="424242"/>
                </a:solidFill>
                <a:latin typeface="Roboto"/>
              </a:rPr>
              <a:t>Заведующий НИО библиотековедения С.В. Соколов с апреля </a:t>
            </a:r>
            <a:r>
              <a:rPr lang="ru-RU" dirty="0" smtClean="0">
                <a:solidFill>
                  <a:srgbClr val="424242"/>
                </a:solidFill>
                <a:latin typeface="Roboto"/>
              </a:rPr>
              <a:t>2024 по март 2025 года </a:t>
            </a:r>
            <a:r>
              <a:rPr lang="ru-RU" dirty="0">
                <a:solidFill>
                  <a:srgbClr val="424242"/>
                </a:solidFill>
                <a:latin typeface="Roboto"/>
              </a:rPr>
              <a:t>провел </a:t>
            </a:r>
            <a:r>
              <a:rPr lang="ru-RU" dirty="0" smtClean="0">
                <a:solidFill>
                  <a:srgbClr val="424242"/>
                </a:solidFill>
                <a:latin typeface="Roboto"/>
              </a:rPr>
              <a:t>45 мастер-классов </a:t>
            </a:r>
            <a:r>
              <a:rPr lang="ru-RU" dirty="0">
                <a:solidFill>
                  <a:srgbClr val="424242"/>
                </a:solidFill>
                <a:latin typeface="Roboto"/>
              </a:rPr>
              <a:t>"Информационные ресурсы ИНИОН РАН" для студентов и преподавателей высших учебных заведений. Общее количество слушателей его выступлений составило </a:t>
            </a:r>
            <a:r>
              <a:rPr lang="ru-RU" dirty="0" smtClean="0">
                <a:solidFill>
                  <a:srgbClr val="424242"/>
                </a:solidFill>
                <a:latin typeface="Roboto"/>
              </a:rPr>
              <a:t>820 </a:t>
            </a:r>
            <a:r>
              <a:rPr lang="ru-RU" dirty="0">
                <a:solidFill>
                  <a:srgbClr val="424242"/>
                </a:solidFill>
                <a:latin typeface="Roboto"/>
              </a:rPr>
              <a:t>человек. В фундаментальную библиотеку ИНИОН РАН были записаны студенты и преподаватели МГИК, РГГУ, Университета мировых цивилизаций, Философского факультета МГУ, ИСАА МГУ, </a:t>
            </a:r>
            <a:r>
              <a:rPr lang="ru-RU" dirty="0" smtClean="0">
                <a:solidFill>
                  <a:srgbClr val="424242"/>
                </a:solidFill>
                <a:latin typeface="Roboto"/>
              </a:rPr>
              <a:t>МГЮА</a:t>
            </a:r>
            <a:r>
              <a:rPr lang="ru-RU" dirty="0">
                <a:solidFill>
                  <a:srgbClr val="424242"/>
                </a:solidFill>
                <a:latin typeface="Roboto"/>
              </a:rPr>
              <a:t>, Дипломатической академии МИД РОССИИ, Государственного университета просвещения, ИГСУ </a:t>
            </a:r>
            <a:r>
              <a:rPr lang="ru-RU" dirty="0" err="1">
                <a:solidFill>
                  <a:srgbClr val="424242"/>
                </a:solidFill>
                <a:latin typeface="Roboto"/>
              </a:rPr>
              <a:t>ИнРАНХиГС</a:t>
            </a:r>
            <a:r>
              <a:rPr lang="ru-RU" dirty="0">
                <a:solidFill>
                  <a:srgbClr val="424242"/>
                </a:solidFill>
                <a:latin typeface="Roboto"/>
              </a:rPr>
              <a:t>, Института бизнеса и делового администрирования  </a:t>
            </a:r>
            <a:r>
              <a:rPr lang="ru-RU" dirty="0" err="1">
                <a:solidFill>
                  <a:srgbClr val="424242"/>
                </a:solidFill>
                <a:latin typeface="Roboto"/>
              </a:rPr>
              <a:t>РАНХиГС</a:t>
            </a:r>
            <a:r>
              <a:rPr lang="ru-RU" dirty="0">
                <a:solidFill>
                  <a:srgbClr val="424242"/>
                </a:solidFill>
                <a:latin typeface="Roboto"/>
              </a:rPr>
              <a:t>, Южного федерального </a:t>
            </a:r>
            <a:r>
              <a:rPr lang="ru-RU" dirty="0" smtClean="0">
                <a:solidFill>
                  <a:srgbClr val="424242"/>
                </a:solidFill>
                <a:latin typeface="Roboto"/>
              </a:rPr>
              <a:t>университета и т.д.</a:t>
            </a:r>
            <a:r>
              <a:rPr lang="ru-RU" dirty="0">
                <a:solidFill>
                  <a:srgbClr val="424242"/>
                </a:solidFill>
                <a:latin typeface="Roboto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07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Анкетирование читателей-студентов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03356" y="1420265"/>
            <a:ext cx="3841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rgbClr val="1F1F1F"/>
                </a:solidFill>
                <a:latin typeface="Google Sans"/>
              </a:rPr>
              <a:t>ИСАА отчет использования ресурсов </a:t>
            </a:r>
            <a:r>
              <a:rPr lang="en-US" altLang="ru-RU" dirty="0">
                <a:solidFill>
                  <a:srgbClr val="1F1F1F"/>
                </a:solidFill>
                <a:latin typeface="Google Sans"/>
              </a:rPr>
              <a:t>CNKI</a:t>
            </a:r>
            <a:r>
              <a:rPr lang="ru-RU" altLang="ru-RU" dirty="0">
                <a:solidFill>
                  <a:srgbClr val="1F1F1F"/>
                </a:solidFill>
                <a:latin typeface="Google Sans"/>
              </a:rPr>
              <a:t> </a:t>
            </a:r>
            <a:endParaRPr lang="ru-RU" alt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794245"/>
              </p:ext>
            </p:extLst>
          </p:nvPr>
        </p:nvGraphicFramePr>
        <p:xfrm>
          <a:off x="866470" y="1340768"/>
          <a:ext cx="5534025" cy="4778472"/>
        </p:xfrm>
        <a:graphic>
          <a:graphicData uri="http://schemas.openxmlformats.org/drawingml/2006/table">
            <a:tbl>
              <a:tblPr/>
              <a:tblGrid>
                <a:gridCol w="5534025">
                  <a:extLst>
                    <a:ext uri="{9D8B030D-6E8A-4147-A177-3AD203B41FA5}">
                      <a16:colId xmlns:a16="http://schemas.microsoft.com/office/drawing/2014/main" val="1218923361"/>
                    </a:ext>
                  </a:extLst>
                </a:gridCol>
              </a:tblGrid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Какие из баз востребованы для вашей учебы/работы?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28568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746702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658462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Больше всего - </a:t>
                      </a: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581859"/>
                  </a:ext>
                </a:extLst>
              </a:tr>
              <a:tr h="28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</a:t>
                      </a:r>
                      <a:b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ja-JP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批数</a:t>
                      </a:r>
                      <a:endParaRPr kumimoji="0" lang="ja-JP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501463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CNKI, China social science excellence database, The Pishu database, Springer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657320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534466"/>
                  </a:ext>
                </a:extLst>
              </a:tr>
              <a:tr h="28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 Social Science Excellence Database; The </a:t>
                      </a:r>
                      <a:r>
                        <a:rPr kumimoji="0" lang="en-US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Pishu</a:t>
                      </a: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Database China Economy, Public Policy, and Security Database</a:t>
                      </a:r>
                      <a:b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kumimoji="0" lang="en-US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872615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</a:t>
                      </a:r>
                      <a:endParaRPr kumimoji="0" lang="en-US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315730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CNKI, Springer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313801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 - база по экономике, база resset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52311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562245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cnki, elibrary 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734814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CNKI, 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экономический раздел. 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28484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Англоязычная база и экономическая на китайском языке оказались наиболее поезными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82340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CNKI, National Bureau of Statistics of China, statista и др.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298501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9695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Базы cnki, resset, другие экономические базы по КНР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16710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CNKI, Fanyun Historical Literatures Platform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625791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 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109574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меня самой полезной оказалась база данных cnki. С ней очень удобно работать и можно найти источники, которых больше нигде не встретить, т.е. их просто нет в открытом доступе, что, безусловно, очень ценно для исследования.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172485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Наиболее полезной для использования была база cnki, там я нашла больше всего нужной информации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039987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Cnki, stone inscriptions database, cqvip, CHANT</a:t>
                      </a:r>
                      <a:endParaRPr kumimoji="0" lang="en-US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412804"/>
                  </a:ext>
                </a:extLst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-CNKI</a:t>
                      </a:r>
                      <a:b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ja-JP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中华经典古籍库</a:t>
                      </a:r>
                      <a:br>
                        <a:rPr kumimoji="0" lang="ja-JP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 Classic Ancient Books Database</a:t>
                      </a:r>
                      <a:endParaRPr kumimoji="0" lang="en-US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03" marR="7803" marT="780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64879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10840"/>
              </p:ext>
            </p:extLst>
          </p:nvPr>
        </p:nvGraphicFramePr>
        <p:xfrm>
          <a:off x="3660109" y="2657289"/>
          <a:ext cx="8229600" cy="4164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С какими сложностями вы столкнулись?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В некоторых ресурсах искомая тема не соответствовала результатам поиска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Иногда со сложностью нахождения статьи по ключевым словам , а так в целом все понятно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Нет китайской раскалдки клавиатуры на компьютере,  нельзя скачать документы с базы данных Pishu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Некоторые статьи нельзя было скачать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сложность с загрузкой работ из базы Pishu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Нет раскладки на китайском, не все базы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Пока не обнаружила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недостаточный объем данных по нужной теме, затруднения с установкой китайской раскладки на компьютере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Трудность поиска материалов по экономической тематике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Проблем не возникло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Сложно искать статьи по узкоспециализированным ключевикам, которые относятся к моей работе.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некоторые материалы все равно остаются доступнными только за подписку, а другие невозможно скачать без авториазации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Сложно найти современные данные, особенно экономические; что-нибудь не раньше хотя бы 2021.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Невозможность скачать некоторые необходимые источники, ограниченность ресурсов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Недостаток информации по экономике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отсутствие понятных инструкций, большая часть материала заблокирована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188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Отсутствие гайда/инструкции по работе с некоторыми иностранными базами, а также то, что не на всех компьютерах одинаковое количество ресурсов, на одном может быть одна база, на другом ее может не быть.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188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Поначалу были небольшие сложности с поиском информации, но впоследствии мне объяснили, как необходимо формулировать запросы, какие ключевые слова можно использовать. Поэтому, разобравшись, мне не составило труда искать необходимую информацию для работы.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188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К сожалению, на стационарных компьютерах нельзя включить раскладку китайского языка. Также сначала было довольно сложно сориентироваться на сайтах баз, но потом всё получилось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18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Не работает китайская раскладка (пиньинь=&gt;иероглифы)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188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Используя CNKI, было необходимо осуществлять поиск по ключевым словам, однако, даже вводя их, результатов поисков было крайне мало. Возможно это было также связано с нехваткой времени на всеобъемлющий поиск.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92" marR="7592" marT="7591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1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err="1" smtClean="0"/>
              <a:t>Минирецензии</a:t>
            </a:r>
            <a:r>
              <a:rPr lang="ru-RU" sz="3600" dirty="0" smtClean="0"/>
              <a:t> как форма работы студентов в ФБ ИНИОН РАН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628800"/>
            <a:ext cx="3684450" cy="4367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1700808"/>
            <a:ext cx="5409382" cy="39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3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Устав ИНИОН РАН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52952"/>
            <a:ext cx="6382864" cy="3111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4725144"/>
            <a:ext cx="7887801" cy="1962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0"/>
            <a:ext cx="4377680" cy="1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4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Пропаганда мероприятий в </a:t>
            </a:r>
            <a:r>
              <a:rPr lang="ru-RU" sz="3600" dirty="0" err="1" smtClean="0"/>
              <a:t>соцсетях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390081"/>
            <a:ext cx="8573696" cy="1114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2647008"/>
            <a:ext cx="6999881" cy="988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2" y="3777776"/>
            <a:ext cx="3710318" cy="2922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92" y="3752035"/>
            <a:ext cx="4945776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Соглашения о сотрудничестве – нормативная база взаимодействия с университетами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6988" y="191683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844824"/>
            <a:ext cx="7859222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Соглашения о сотрудничестве – нормативная база взаимодействия с университетами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6988" y="191683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1" y="2132856"/>
            <a:ext cx="1009409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Соглашения о сотрудничестве – нормативная база взаимодействия с университетами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6988" y="191683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31" y="1848390"/>
            <a:ext cx="3222781" cy="47832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141" y="1829830"/>
            <a:ext cx="3467584" cy="482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154" y="1829830"/>
            <a:ext cx="3359955" cy="37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cap="all" dirty="0"/>
              <a:t>Центр научно-образовательных программ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45" y="1772816"/>
            <a:ext cx="8230749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Аспирантура ИНИОН РАН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6988" y="191683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12776"/>
            <a:ext cx="9326277" cy="2715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4114025"/>
            <a:ext cx="4204751" cy="21131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4" y="4127780"/>
            <a:ext cx="5560445" cy="236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Расписания занятий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6988" y="191683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21" y="1412776"/>
            <a:ext cx="6630972" cy="42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200" b="1" dirty="0" smtClean="0"/>
              <a:t>ВОЗМОЖНОСТИ И ПЕРСПЕКТИВЫ СЕТЕВОГО СОТРУДНИЧЕСТВА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574154"/>
            <a:ext cx="6951705" cy="49408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56240" y="3065529"/>
            <a:ext cx="2952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ПЕРСПЕКТИВЫ: УСИЛЕНИЕ КООПЕРАЦИИ В РАМКАХ НТИ, НАЦПРОЕКТА "НАУКА И УНИВЕРСИТЕТЫ", СОЗДАНИЕ КОНСОРЦИУМОВ ДЛЯ МЕГАГРАНТОВ.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417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8696" y="1052209"/>
            <a:ext cx="10515600" cy="12321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i="1" dirty="0"/>
              <a:t>Спасибо за внимание!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7E607D-0617-4562-A2E0-1489FBD0FE30}"/>
              </a:ext>
            </a:extLst>
          </p:cNvPr>
          <p:cNvSpPr txBox="1"/>
          <p:nvPr/>
        </p:nvSpPr>
        <p:spPr>
          <a:xfrm>
            <a:off x="1055440" y="2276872"/>
            <a:ext cx="3600400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5260FE-9E6B-4653-B688-8E97BB968CF3}"/>
              </a:ext>
            </a:extLst>
          </p:cNvPr>
          <p:cNvSpPr/>
          <p:nvPr/>
        </p:nvSpPr>
        <p:spPr>
          <a:xfrm>
            <a:off x="1451484" y="2564904"/>
            <a:ext cx="92890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Сергей Валерьевич,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 отд. ИНИОН РАН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нач. Молодежной лаборатории ИНТИ Донецк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ФДПО МГИК</a:t>
            </a:r>
          </a:p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beholder73@gmail.com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+79653786886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Устав ИНИОН РАН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68" y="1340768"/>
            <a:ext cx="6739036" cy="4303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5644112"/>
            <a:ext cx="6202198" cy="1189023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8760296" y="2996952"/>
            <a:ext cx="1440160" cy="2448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7374362" y="3645024"/>
            <a:ext cx="936104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4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4"/>
            <a:ext cx="9218240" cy="1634342"/>
          </a:xfrm>
        </p:spPr>
        <p:txBody>
          <a:bodyPr/>
          <a:lstStyle/>
          <a:p>
            <a:r>
              <a:rPr lang="ru-RU" sz="3600" dirty="0"/>
              <a:t>Государственное задание РАН как основа научной и образовательной </a:t>
            </a:r>
            <a:r>
              <a:rPr lang="ru-RU" sz="3600" dirty="0" smtClean="0"/>
              <a:t>деятельности ИНИОН РАН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3432" y="1891975"/>
            <a:ext cx="7822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Организация и проведение российских научных конгрессов, конференций, симпозиумов, семинаров и др. мероприятий 2025 год </a:t>
            </a:r>
            <a:r>
              <a:rPr lang="ru-RU" sz="2400" dirty="0" smtClean="0"/>
              <a:t>			50,0000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7408" y="3189169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Проведение мероприятий</a:t>
            </a:r>
            <a:r>
              <a:rPr lang="ru-RU" dirty="0" smtClean="0"/>
              <a:t>, связанных </a:t>
            </a:r>
            <a:r>
              <a:rPr lang="ru-RU" dirty="0"/>
              <a:t>с </a:t>
            </a:r>
            <a:r>
              <a:rPr lang="ru-RU" dirty="0" smtClean="0"/>
              <a:t>учреждением медалей </a:t>
            </a:r>
            <a:r>
              <a:rPr lang="ru-RU" dirty="0"/>
              <a:t>и премий </a:t>
            </a:r>
            <a:r>
              <a:rPr lang="ru-RU" dirty="0" smtClean="0"/>
              <a:t>за выдающиеся </a:t>
            </a:r>
            <a:r>
              <a:rPr lang="ru-RU" dirty="0"/>
              <a:t>научные </a:t>
            </a:r>
            <a:r>
              <a:rPr lang="ru-RU" dirty="0" smtClean="0"/>
              <a:t>и научно-технические достижения </a:t>
            </a:r>
            <a:r>
              <a:rPr lang="ru-RU" dirty="0"/>
              <a:t>(в том </a:t>
            </a:r>
            <a:r>
              <a:rPr lang="ru-RU" dirty="0" smtClean="0"/>
              <a:t>числе золотые </a:t>
            </a:r>
            <a:r>
              <a:rPr lang="ru-RU" dirty="0"/>
              <a:t>медали, </a:t>
            </a:r>
            <a:r>
              <a:rPr lang="ru-RU" dirty="0" smtClean="0"/>
              <a:t>премии имени </a:t>
            </a:r>
            <a:r>
              <a:rPr lang="ru-RU" dirty="0"/>
              <a:t>выдающихся ученых</a:t>
            </a:r>
            <a:r>
              <a:rPr lang="ru-RU" dirty="0" smtClean="0"/>
              <a:t>, медали </a:t>
            </a:r>
            <a:r>
              <a:rPr lang="ru-RU" dirty="0"/>
              <a:t>и премии </a:t>
            </a:r>
            <a:r>
              <a:rPr lang="ru-RU" sz="2000" dirty="0" smtClean="0">
                <a:solidFill>
                  <a:srgbClr val="FF0000"/>
                </a:solidFill>
              </a:rPr>
              <a:t>для молодых </a:t>
            </a:r>
            <a:r>
              <a:rPr lang="ru-RU" sz="2000" dirty="0">
                <a:solidFill>
                  <a:srgbClr val="FF0000"/>
                </a:solidFill>
              </a:rPr>
              <a:t>ученых и </a:t>
            </a:r>
            <a:r>
              <a:rPr lang="ru-RU" sz="2000" dirty="0" smtClean="0">
                <a:solidFill>
                  <a:srgbClr val="FF0000"/>
                </a:solidFill>
              </a:rPr>
              <a:t>для обучающихся по образовательным программам высшего </a:t>
            </a:r>
            <a:r>
              <a:rPr lang="ru-RU" sz="2000" dirty="0">
                <a:solidFill>
                  <a:srgbClr val="FF0000"/>
                </a:solidFill>
              </a:rPr>
              <a:t>образования</a:t>
            </a:r>
            <a:r>
              <a:rPr lang="ru-RU" dirty="0"/>
              <a:t>),присвоением </a:t>
            </a:r>
            <a:r>
              <a:rPr lang="ru-RU" dirty="0" smtClean="0"/>
              <a:t>почетных званий </a:t>
            </a:r>
            <a:r>
              <a:rPr lang="ru-RU" dirty="0"/>
              <a:t>российским </a:t>
            </a:r>
            <a:r>
              <a:rPr lang="ru-RU" dirty="0" smtClean="0"/>
              <a:t>и иностранным ученым </a:t>
            </a:r>
            <a:r>
              <a:rPr lang="ru-RU" dirty="0"/>
              <a:t>2025 год </a:t>
            </a:r>
            <a:r>
              <a:rPr lang="ru-RU" dirty="0" smtClean="0"/>
              <a:t>						</a:t>
            </a:r>
            <a:r>
              <a:rPr lang="ru-RU" sz="2400" dirty="0" smtClean="0"/>
              <a:t>96,0000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3391" y="5198780"/>
            <a:ext cx="758329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Организация проведения культурно-массовых, научных и иных мероприятий, направленных на </a:t>
            </a:r>
            <a:r>
              <a:rPr lang="ru-RU" sz="2400" dirty="0">
                <a:solidFill>
                  <a:srgbClr val="FF0000"/>
                </a:solidFill>
              </a:rPr>
              <a:t>популяризацию и пропаганду науки</a:t>
            </a:r>
            <a:r>
              <a:rPr lang="ru-RU" dirty="0"/>
              <a:t>, научных знаний, достижений науки и техники, а также участие в них, в том числе с целью увековечивания памяти выдающихся </a:t>
            </a:r>
            <a:r>
              <a:rPr lang="ru-RU" dirty="0" smtClean="0"/>
              <a:t>ученых					</a:t>
            </a:r>
            <a:r>
              <a:rPr lang="ru-RU" sz="2800" dirty="0" smtClean="0"/>
              <a:t> </a:t>
            </a:r>
            <a:r>
              <a:rPr lang="ru-RU" sz="2800" dirty="0"/>
              <a:t>400,0000</a:t>
            </a:r>
            <a:r>
              <a:rPr lang="ru-RU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392" y="4856827"/>
            <a:ext cx="3699505" cy="166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Государственное задание РАН как основа научной и образовательной деятельности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560499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Осуществление в установленном порядке </a:t>
            </a:r>
            <a:r>
              <a:rPr lang="ru-RU" sz="1800" dirty="0">
                <a:solidFill>
                  <a:srgbClr val="FF0000"/>
                </a:solidFill>
              </a:rPr>
              <a:t>научного и </a:t>
            </a:r>
            <a:r>
              <a:rPr lang="ru-RU" sz="1800" dirty="0" smtClean="0">
                <a:solidFill>
                  <a:srgbClr val="FF0000"/>
                </a:solidFill>
              </a:rPr>
              <a:t>научно-методического </a:t>
            </a:r>
            <a:r>
              <a:rPr lang="ru-RU" sz="1800" dirty="0">
                <a:solidFill>
                  <a:srgbClr val="FF0000"/>
                </a:solidFill>
              </a:rPr>
              <a:t>руководства</a:t>
            </a:r>
            <a:r>
              <a:rPr lang="ru-RU" sz="1800" dirty="0"/>
              <a:t> научной и </a:t>
            </a:r>
            <a:r>
              <a:rPr lang="ru-RU" sz="1800" dirty="0" smtClean="0"/>
              <a:t>научно-технической </a:t>
            </a:r>
            <a:r>
              <a:rPr lang="ru-RU" sz="1800" dirty="0"/>
              <a:t>деятельностью научных организаций и </a:t>
            </a:r>
            <a:r>
              <a:rPr lang="ru-RU" sz="1800" dirty="0">
                <a:solidFill>
                  <a:srgbClr val="FF0000"/>
                </a:solidFill>
              </a:rPr>
              <a:t>образовательных организаций высшего образования</a:t>
            </a:r>
            <a:r>
              <a:rPr lang="ru-RU" sz="1800" dirty="0"/>
              <a:t>, а также экспертизы научных и научно-технических результатов, полученных этими организациями 1,0000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068" y="3501008"/>
            <a:ext cx="82212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Подготовка </a:t>
            </a:r>
            <a:r>
              <a:rPr lang="ru-RU" sz="1800" dirty="0">
                <a:solidFill>
                  <a:srgbClr val="FF0000"/>
                </a:solidFill>
              </a:rPr>
              <a:t>рекомендаций об объеме и видах бюджетных ассигнований</a:t>
            </a:r>
            <a:r>
              <a:rPr lang="ru-RU" sz="1800" dirty="0"/>
              <a:t>, предусматриваемых в федеральном бюджете на очередной финансовый год на финансовое обеспечение фундаментальных научных исследований и поисковых научных исследований, проводимых научными организациями и </a:t>
            </a:r>
            <a:r>
              <a:rPr lang="ru-RU" sz="1800" dirty="0">
                <a:solidFill>
                  <a:srgbClr val="FF0000"/>
                </a:solidFill>
              </a:rPr>
              <a:t>образовательными организациями высшего образования</a:t>
            </a:r>
            <a:r>
              <a:rPr lang="ru-RU" sz="1800" dirty="0"/>
              <a:t>, и о направлениях их расходования</a:t>
            </a:r>
          </a:p>
        </p:txBody>
      </p:sp>
    </p:spTree>
    <p:extLst>
      <p:ext uri="{BB962C8B-B14F-4D97-AF65-F5344CB8AC3E}">
        <p14:creationId xmlns:p14="http://schemas.microsoft.com/office/powerpoint/2010/main" val="142336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 smtClean="0"/>
              <a:t>Отчет о мероприятиях в ИНИОН РАН за 2024 год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9454" y="2204864"/>
            <a:ext cx="817887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22222"/>
                </a:solidFill>
                <a:latin typeface="Arial" panose="020B0604020202020204" pitchFamily="34" charset="0"/>
              </a:rPr>
              <a:t>11 февраля (вторник) в 11.00 </a:t>
            </a:r>
            <a:r>
              <a:rPr lang="ru-RU" sz="20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с</a:t>
            </a:r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остоится 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очередное заседание Ученого совета.</a:t>
            </a:r>
          </a:p>
          <a:p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Также в этот день отмечается Международный день женщин и девочек в науке</a:t>
            </a:r>
          </a:p>
          <a:p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                                                                                                                                           Повестка дня</a:t>
            </a:r>
          </a:p>
          <a:p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1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. Доклад:  О научных мероприятиях ИНИОН РАН в 2024 году (</a:t>
            </a:r>
            <a:r>
              <a:rPr lang="ru-RU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докл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ru-RU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д.филол.н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. Л.Р. </a:t>
            </a:r>
            <a:r>
              <a:rPr lang="ru-RU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Комалова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pPr algn="just"/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2. О присвоении имени А.И. Сливы Белому залу ИНИОН РАН (с изготовлением таблички и инфо о самом Алексее Ивановиче) (</a:t>
            </a:r>
            <a:r>
              <a:rPr lang="ru-RU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докл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к.и.н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. Л.В. </a:t>
            </a:r>
            <a:r>
              <a:rPr lang="ru-RU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Юрченкова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pPr algn="just"/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3. О текущей ситуации (</a:t>
            </a:r>
            <a:r>
              <a:rPr lang="ru-RU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докл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. член-</a:t>
            </a:r>
            <a:r>
              <a:rPr lang="ru-RU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корр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 РАН А.В. Кузнецов)</a:t>
            </a:r>
          </a:p>
        </p:txBody>
      </p:sp>
    </p:spTree>
    <p:extLst>
      <p:ext uri="{BB962C8B-B14F-4D97-AF65-F5344CB8AC3E}">
        <p14:creationId xmlns:p14="http://schemas.microsoft.com/office/powerpoint/2010/main" val="280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/>
              <a:t>Распределение мероприятий и </a:t>
            </a:r>
            <a:r>
              <a:rPr lang="ru-RU" sz="3600" dirty="0" smtClean="0"/>
              <a:t>участников в </a:t>
            </a:r>
            <a:r>
              <a:rPr lang="ru-RU" sz="3600" dirty="0"/>
              <a:t>2024 году по типам мероприятий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16" y="1988840"/>
            <a:ext cx="687953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/>
              <a:t>Сопоставление </a:t>
            </a:r>
            <a:r>
              <a:rPr lang="ru-RU" sz="3600" dirty="0" err="1"/>
              <a:t>показателя«количество</a:t>
            </a:r>
            <a:r>
              <a:rPr lang="ru-RU" sz="3600" dirty="0"/>
              <a:t> мероприятий в </a:t>
            </a:r>
            <a:r>
              <a:rPr lang="ru-RU" sz="3600" dirty="0" smtClean="0"/>
              <a:t>год</a:t>
            </a:r>
            <a:r>
              <a:rPr lang="en-US" sz="3600" dirty="0" smtClean="0"/>
              <a:t> </a:t>
            </a:r>
            <a:r>
              <a:rPr lang="ru-RU" sz="3600" dirty="0" smtClean="0"/>
              <a:t>по </a:t>
            </a:r>
            <a:r>
              <a:rPr lang="ru-RU" sz="3600" dirty="0"/>
              <a:t>типам мероприятий» за 2023 и 2024 годы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71" y="1916832"/>
            <a:ext cx="6157689" cy="45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7633"/>
            <a:ext cx="9218240" cy="1325563"/>
          </a:xfrm>
        </p:spPr>
        <p:txBody>
          <a:bodyPr/>
          <a:lstStyle/>
          <a:p>
            <a:r>
              <a:rPr lang="ru-RU" sz="3600" dirty="0"/>
              <a:t>Сопоставление </a:t>
            </a:r>
            <a:r>
              <a:rPr lang="ru-RU" sz="3600" dirty="0" err="1"/>
              <a:t>показателя«количество</a:t>
            </a:r>
            <a:r>
              <a:rPr lang="ru-RU" sz="3600" dirty="0"/>
              <a:t> очных участников в </a:t>
            </a:r>
            <a:r>
              <a:rPr lang="ru-RU" sz="3600" dirty="0" smtClean="0"/>
              <a:t>год</a:t>
            </a:r>
            <a:r>
              <a:rPr lang="en-US" sz="3600" dirty="0" smtClean="0"/>
              <a:t> </a:t>
            </a:r>
            <a:r>
              <a:rPr lang="ru-RU" sz="3600" dirty="0" smtClean="0"/>
              <a:t>по </a:t>
            </a:r>
            <a:r>
              <a:rPr lang="ru-RU" sz="3600" dirty="0"/>
              <a:t>типам мероприятий» за 2023 и 2024 годы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472" y="257633"/>
            <a:ext cx="1296141" cy="1316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71" y="1844824"/>
            <a:ext cx="6336704" cy="47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7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6827</TotalTime>
  <Words>981</Words>
  <Application>Microsoft Office PowerPoint</Application>
  <PresentationFormat>Широкоэкранный</PresentationFormat>
  <Paragraphs>106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Lato Light</vt:lpstr>
      <vt:lpstr>Times New Roman</vt:lpstr>
      <vt:lpstr>Calibri</vt:lpstr>
      <vt:lpstr>Libre Baskerville</vt:lpstr>
      <vt:lpstr>Roboto</vt:lpstr>
      <vt:lpstr>Google Sans</vt:lpstr>
      <vt:lpstr>MS PGothic</vt:lpstr>
      <vt:lpstr>Arial</vt:lpstr>
      <vt:lpstr>Montserrat</vt:lpstr>
      <vt:lpstr>Office Theme</vt:lpstr>
      <vt:lpstr> ИНИОН РАН и российские университеты: возможности и перспективы сетевого сотрудничества</vt:lpstr>
      <vt:lpstr>Устав ИНИОН РАН</vt:lpstr>
      <vt:lpstr>Устав ИНИОН РАН</vt:lpstr>
      <vt:lpstr>Государственное задание РАН как основа научной и образовательной деятельности ИНИОН РАН</vt:lpstr>
      <vt:lpstr>Государственное задание РАН как основа научной и образовательной деятельности</vt:lpstr>
      <vt:lpstr>Отчет о мероприятиях в ИНИОН РАН за 2024 год</vt:lpstr>
      <vt:lpstr>Распределение мероприятий и участников в 2024 году по типам мероприятий</vt:lpstr>
      <vt:lpstr>Сопоставление показателя«количество мероприятий в год по типам мероприятий» за 2023 и 2024 годы</vt:lpstr>
      <vt:lpstr>Сопоставление показателя«количество очных участников в год по типам мероприятий» за 2023 и 2024 годы</vt:lpstr>
      <vt:lpstr>Сопоставление насыщенности мероприятиями в 2023-2024 году</vt:lpstr>
      <vt:lpstr>Сопоставление активности подразделений в 2023-2024 году (количество проведенных мероприятий)</vt:lpstr>
      <vt:lpstr>Сопоставление активности подразделений в 2023-2024 году (количество проведенных мероприятий)</vt:lpstr>
      <vt:lpstr>Мероприятия Центра по изучению проблем информатики</vt:lpstr>
      <vt:lpstr>Мероприятия Центра эмерджентных практик </vt:lpstr>
      <vt:lpstr>Мероприятия отдела философии</vt:lpstr>
      <vt:lpstr>Религиоведческий лекторий Отдела философии </vt:lpstr>
      <vt:lpstr>Фундаментальная библиотека ИНИОН РАН – центр информационной и медиаграмотности</vt:lpstr>
      <vt:lpstr>Анкетирование читателей-студентов</vt:lpstr>
      <vt:lpstr>Минирецензии как форма работы студентов в ФБ ИНИОН РАН</vt:lpstr>
      <vt:lpstr>Пропаганда мероприятий в соцсетях</vt:lpstr>
      <vt:lpstr>Соглашения о сотрудничестве – нормативная база взаимодействия с университетами</vt:lpstr>
      <vt:lpstr>Соглашения о сотрудничестве – нормативная база взаимодействия с университетами</vt:lpstr>
      <vt:lpstr>Соглашения о сотрудничестве – нормативная база взаимодействия с университетами</vt:lpstr>
      <vt:lpstr>Центр научно-образовательных программ</vt:lpstr>
      <vt:lpstr>Аспирантура ИНИОН РАН</vt:lpstr>
      <vt:lpstr>Расписания занятий</vt:lpstr>
      <vt:lpstr>ВОЗМОЖНОСТИ И ПЕРСПЕКТИВЫ СЕТЕВОГО СОТРУДНИЧЕСТВА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Системный анализ  международных процессов</dc:title>
  <dc:creator>тима</dc:creator>
  <cp:lastModifiedBy>user</cp:lastModifiedBy>
  <cp:revision>218</cp:revision>
  <dcterms:modified xsi:type="dcterms:W3CDTF">2025-03-24T16:44:28Z</dcterms:modified>
</cp:coreProperties>
</file>