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93" r:id="rId4"/>
    <p:sldId id="294" r:id="rId5"/>
    <p:sldId id="295" r:id="rId6"/>
    <p:sldId id="283" r:id="rId7"/>
    <p:sldId id="288" r:id="rId8"/>
    <p:sldId id="307" r:id="rId9"/>
    <p:sldId id="278" r:id="rId10"/>
    <p:sldId id="284" r:id="rId11"/>
    <p:sldId id="285" r:id="rId12"/>
    <p:sldId id="300" r:id="rId13"/>
    <p:sldId id="302" r:id="rId14"/>
    <p:sldId id="303" r:id="rId15"/>
    <p:sldId id="304" r:id="rId16"/>
    <p:sldId id="306" r:id="rId17"/>
    <p:sldId id="305" r:id="rId18"/>
    <p:sldId id="287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1" autoAdjust="0"/>
    <p:restoredTop sz="94660"/>
  </p:normalViewPr>
  <p:slideViewPr>
    <p:cSldViewPr>
      <p:cViewPr varScale="1">
        <p:scale>
          <a:sx n="109" d="100"/>
          <a:sy n="109" d="100"/>
        </p:scale>
        <p:origin x="13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468E-A639-4AE9-B42D-E1B7766DF83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B38E-1BC8-4B39-B1EC-99D56FB3D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6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468E-A639-4AE9-B42D-E1B7766DF83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B38E-1BC8-4B39-B1EC-99D56FB3D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18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468E-A639-4AE9-B42D-E1B7766DF83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B38E-1BC8-4B39-B1EC-99D56FB3D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84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pPr/>
              <a:t>4/20/2023</a:t>
            </a:fld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t>
              </a:t>
            </a:r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8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pPr/>
              <a:t>4/20/2023</a:t>
            </a:fld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t>
              </a:t>
            </a:r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63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pPr/>
              <a:t>4/20/2023</a:t>
            </a:fld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t>
              </a:t>
            </a:r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00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pPr/>
              <a:t>4/20/2023</a:t>
            </a:fld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t>
              </a:t>
            </a:r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17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pPr/>
              <a:t>4/20/2023</a:t>
            </a:fld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t>
              </a:t>
            </a:r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99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pPr/>
              <a:t>4/20/2023</a:t>
            </a:fld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t>
              </a:t>
            </a:r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72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pPr/>
              <a:t>4/20/2023</a:t>
            </a:fld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t>
              </a:t>
            </a:r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04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6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pPr/>
              <a:t>4/20/2023</a:t>
            </a:fld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t>
              </a:t>
            </a:r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3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43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468E-A639-4AE9-B42D-E1B7766DF83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B38E-1BC8-4B39-B1EC-99D56FB3D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74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pPr/>
              <a:t>4/20/2023</a:t>
            </a:fld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t>
              </a:t>
            </a:r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36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pPr/>
              <a:t>4/20/2023</a:t>
            </a:fld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t>
              </a:t>
            </a:r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12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7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pPr/>
              <a:t>4/20/2023</a:t>
            </a:fld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t>
              </a:t>
            </a:r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02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4532844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7" y="5109106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51" y="4532849"/>
            <a:ext cx="228782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9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31" y="5109105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4" y="4532845"/>
            <a:ext cx="228832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5109104"/>
            <a:ext cx="2288322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>
                <a:solidFill>
                  <a:srgbClr val="073E87">
                    <a:lumMod val="90000"/>
                    <a:lumOff val="10000"/>
                  </a:srgbClr>
                </a:solidFill>
              </a:rPr>
              <a:pPr/>
              <a:t>4/20/2023</a:t>
            </a:fld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5" y="6391843"/>
            <a:ext cx="2733212" cy="304801"/>
          </a:xfrm>
        </p:spPr>
        <p:txBody>
          <a:bodyPr/>
          <a:lstStyle/>
          <a:p>
            <a:r>
              <a:rPr lang="en-US" dirty="0">
                <a:solidFill>
                  <a:srgbClr val="073E87">
                    <a:lumMod val="90000"/>
                    <a:lumOff val="10000"/>
                  </a:srgbClr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12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pPr/>
              <a:t>4/20/2023</a:t>
            </a:fld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t>
              </a:t>
            </a:r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4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pPr/>
              <a:t>4/20/2023</a:t>
            </a:fld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t>
              </a:t>
            </a:r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88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pPr/>
              <a:t>4/20/2023</a:t>
            </a:fld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t>
              </a:t>
            </a:r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65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pPr/>
              <a:t>4/20/2023</a:t>
            </a:fld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t>
              </a:t>
            </a:r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21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pPr/>
              <a:t>4/20/2023</a:t>
            </a:fld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t>
              </a:t>
            </a:r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837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pPr/>
              <a:t>4/20/2023</a:t>
            </a:fld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t>
              </a:t>
            </a:r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7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468E-A639-4AE9-B42D-E1B7766DF83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B38E-1BC8-4B39-B1EC-99D56FB3D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86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pPr/>
              <a:t>4/20/2023</a:t>
            </a:fld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t>
              </a:t>
            </a:r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7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pPr/>
              <a:t>4/20/2023</a:t>
            </a:fld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t>
              </a:t>
            </a:r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308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pPr/>
              <a:t>4/20/2023</a:t>
            </a:fld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t>
              </a:t>
            </a:r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69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pPr/>
              <a:t>4/20/2023</a:t>
            </a:fld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t>
              </a:t>
            </a:r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56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pPr/>
              <a:t>4/20/2023</a:t>
            </a:fld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t>
              </a:t>
            </a:r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33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4532844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5109106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4532845"/>
            <a:ext cx="228782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5109105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4532845"/>
            <a:ext cx="228832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5109104"/>
            <a:ext cx="2288322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>
                <a:solidFill>
                  <a:srgbClr val="073E87">
                    <a:lumMod val="90000"/>
                    <a:lumOff val="10000"/>
                  </a:srgbClr>
                </a:solidFill>
              </a:rPr>
              <a:pPr/>
              <a:t>4/20/2023</a:t>
            </a:fld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3" y="6391839"/>
            <a:ext cx="2733212" cy="304801"/>
          </a:xfrm>
        </p:spPr>
        <p:txBody>
          <a:bodyPr/>
          <a:lstStyle/>
          <a:p>
            <a:r>
              <a:rPr lang="en-US" dirty="0">
                <a:solidFill>
                  <a:srgbClr val="073E87">
                    <a:lumMod val="90000"/>
                    <a:lumOff val="10000"/>
                  </a:srgbClr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7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468E-A639-4AE9-B42D-E1B7766DF83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B38E-1BC8-4B39-B1EC-99D56FB3D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2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468E-A639-4AE9-B42D-E1B7766DF83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B38E-1BC8-4B39-B1EC-99D56FB3D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13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468E-A639-4AE9-B42D-E1B7766DF83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B38E-1BC8-4B39-B1EC-99D56FB3D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71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468E-A639-4AE9-B42D-E1B7766DF83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B38E-1BC8-4B39-B1EC-99D56FB3D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25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468E-A639-4AE9-B42D-E1B7766DF83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B38E-1BC8-4B39-B1EC-99D56FB3D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53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468E-A639-4AE9-B42D-E1B7766DF83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B38E-1BC8-4B39-B1EC-99D56FB3D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75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F468E-A639-4AE9-B42D-E1B7766DF83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2B38E-1BC8-4B39-B1EC-99D56FB3D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7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defTabSz="457200"/>
            <a:fld id="{2BE451C3-0FF4-47C4-B829-773ADF60F88C}" type="datetimeFigureOut"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pPr defTabSz="457200"/>
              <a:t>4/20/2023</a:t>
            </a:fld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82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t>
              </a:t>
            </a:r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4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3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82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defTabSz="457200"/>
            <a:fld id="{2BE451C3-0FF4-47C4-B829-773ADF60F88C}" type="datetimeFigureOut"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pPr defTabSz="457200"/>
              <a:t>4/20/2023</a:t>
            </a:fld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srgbClr val="073E87">
                    <a:lumMod val="90000"/>
                    <a:lumOff val="10000"/>
                  </a:srgbClr>
                </a:solidFill>
              </a:rPr>
              <a:t>
              </a:t>
            </a:r>
            <a:endParaRPr lang="en-US" dirty="0">
              <a:solidFill>
                <a:srgbClr val="073E8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0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82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085184"/>
            <a:ext cx="6768752" cy="1384176"/>
          </a:xfrm>
        </p:spPr>
        <p:txBody>
          <a:bodyPr>
            <a:noAutofit/>
          </a:bodyPr>
          <a:lstStyle/>
          <a:p>
            <a:pPr indent="457200" algn="ctr"/>
            <a:r>
              <a:rPr lang="ru-RU" altLang="en-US" sz="2800" b="1" dirty="0" smtClean="0">
                <a:solidFill>
                  <a:srgbClr val="FF0000"/>
                </a:solidFill>
                <a:latin typeface="+mn-lt"/>
              </a:rPr>
              <a:t>Университет </a:t>
            </a:r>
            <a:r>
              <a:rPr lang="ru-RU" altLang="en-US" sz="2800" b="1" dirty="0">
                <a:solidFill>
                  <a:srgbClr val="FF0000"/>
                </a:solidFill>
                <a:latin typeface="+mn-lt"/>
              </a:rPr>
              <a:t>имени </a:t>
            </a:r>
            <a:r>
              <a:rPr lang="ru-RU" altLang="en-US" sz="2800" b="1" dirty="0" smtClean="0">
                <a:solidFill>
                  <a:srgbClr val="FF0000"/>
                </a:solidFill>
                <a:latin typeface="+mn-lt"/>
              </a:rPr>
              <a:t>О.Е</a:t>
            </a:r>
            <a:r>
              <a:rPr lang="ru-RU" altLang="en-US" sz="2800" b="1" dirty="0">
                <a:solidFill>
                  <a:srgbClr val="FF0000"/>
                </a:solidFill>
                <a:latin typeface="+mn-lt"/>
              </a:rPr>
              <a:t>. </a:t>
            </a:r>
            <a:r>
              <a:rPr lang="ru-RU" altLang="en-US" sz="2800" b="1" dirty="0" err="1">
                <a:solidFill>
                  <a:srgbClr val="FF0000"/>
                </a:solidFill>
                <a:latin typeface="+mn-lt"/>
              </a:rPr>
              <a:t>Кутафина</a:t>
            </a:r>
            <a:r>
              <a:rPr lang="ru-RU" altLang="en-US" sz="2800" b="1" dirty="0">
                <a:solidFill>
                  <a:srgbClr val="FF0000"/>
                </a:solidFill>
                <a:latin typeface="+mn-lt"/>
              </a:rPr>
              <a:t> (</a:t>
            </a:r>
            <a:r>
              <a:rPr lang="ru-RU" altLang="en-US" sz="2800" b="1" dirty="0" smtClean="0">
                <a:solidFill>
                  <a:srgbClr val="FF0000"/>
                </a:solidFill>
                <a:latin typeface="+mn-lt"/>
              </a:rPr>
              <a:t>МГЮА)</a:t>
            </a:r>
            <a:br>
              <a:rPr lang="ru-RU" altLang="en-US" sz="2800" b="1" dirty="0" smtClean="0">
                <a:solidFill>
                  <a:srgbClr val="FF0000"/>
                </a:solidFill>
                <a:latin typeface="+mn-lt"/>
              </a:rPr>
            </a:br>
            <a:endParaRPr lang="ru-RU" alt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half" idx="2"/>
          </p:nvPr>
        </p:nvSpPr>
        <p:spPr>
          <a:xfrm>
            <a:off x="251520" y="476672"/>
            <a:ext cx="3313748" cy="4450715"/>
          </a:xfrm>
        </p:spPr>
        <p:txBody>
          <a:bodyPr>
            <a:normAutofit fontScale="92500" lnSpcReduction="20000"/>
          </a:bodyPr>
          <a:lstStyle/>
          <a:p>
            <a:pPr indent="457200" algn="ctr"/>
            <a:endParaRPr lang="ru-RU" altLang="en-US" sz="1800" b="1" dirty="0" smtClean="0"/>
          </a:p>
          <a:p>
            <a:pPr indent="457200" algn="ctr"/>
            <a:r>
              <a:rPr lang="ru-RU" altLang="en-US" sz="1800" b="1" dirty="0" smtClean="0"/>
              <a:t>ФГБОУ ВО Московский государственный юридический университет Университет имени </a:t>
            </a:r>
          </a:p>
          <a:p>
            <a:pPr indent="457200" algn="ctr"/>
            <a:r>
              <a:rPr lang="ru-RU" altLang="en-US" sz="1800" b="1" dirty="0" smtClean="0"/>
              <a:t>О.Е. </a:t>
            </a:r>
            <a:r>
              <a:rPr lang="ru-RU" altLang="en-US" sz="1800" b="1" dirty="0" err="1" smtClean="0"/>
              <a:t>Кутафина</a:t>
            </a:r>
            <a:r>
              <a:rPr lang="ru-RU" altLang="en-US" sz="1800" b="1" dirty="0" smtClean="0"/>
              <a:t> (МГЮА)</a:t>
            </a:r>
          </a:p>
          <a:p>
            <a:pPr indent="457200"/>
            <a:r>
              <a:rPr lang="ru-RU" altLang="en-US" sz="1800" b="1" dirty="0" smtClean="0"/>
              <a:t>1931 г.-Институт советского права, с 1932 г. – заочный институт советского права</a:t>
            </a:r>
          </a:p>
          <a:p>
            <a:pPr indent="457200"/>
            <a:r>
              <a:rPr lang="ru-RU" altLang="en-US" sz="1800" b="1" dirty="0" smtClean="0"/>
              <a:t>1935 г. – ЦЗЮИ</a:t>
            </a:r>
          </a:p>
          <a:p>
            <a:pPr indent="457200"/>
            <a:r>
              <a:rPr lang="ru-RU" altLang="en-US" sz="1800" b="1" dirty="0" smtClean="0"/>
              <a:t>1937 г. -1990 г. - ВЮЗИ</a:t>
            </a:r>
          </a:p>
          <a:p>
            <a:pPr indent="457200"/>
            <a:r>
              <a:rPr lang="ru-RU" altLang="en-US" sz="1800" b="1" dirty="0" smtClean="0"/>
              <a:t>1990 г.-1993 г. – МЮИ</a:t>
            </a:r>
          </a:p>
          <a:p>
            <a:pPr indent="457200"/>
            <a:r>
              <a:rPr lang="ru-RU" altLang="en-US" sz="1800" b="1" dirty="0" smtClean="0"/>
              <a:t>1993 г. – МГЮА</a:t>
            </a:r>
          </a:p>
          <a:p>
            <a:pPr indent="457200"/>
            <a:r>
              <a:rPr lang="ru-RU" altLang="en-US" sz="1800" b="1" dirty="0" smtClean="0"/>
              <a:t>2011 г. МГЮА имени О.Е. </a:t>
            </a:r>
            <a:r>
              <a:rPr lang="ru-RU" altLang="en-US" sz="1800" b="1" dirty="0" err="1" smtClean="0"/>
              <a:t>Кутафина</a:t>
            </a:r>
            <a:endParaRPr lang="ru-RU" altLang="en-US" sz="1800" b="1" dirty="0" smtClean="0"/>
          </a:p>
          <a:p>
            <a:pPr indent="457200"/>
            <a:r>
              <a:rPr lang="ru-RU" altLang="en-US" sz="1800" b="1" dirty="0" smtClean="0"/>
              <a:t>2013 г. – Университет имени О.Е. </a:t>
            </a:r>
            <a:r>
              <a:rPr lang="ru-RU" altLang="en-US" sz="1800" b="1" dirty="0" err="1" smtClean="0"/>
              <a:t>Кутафина</a:t>
            </a:r>
            <a:endParaRPr lang="ru-RU" altLang="en-US" sz="1800" b="1" dirty="0" smtClean="0"/>
          </a:p>
          <a:p>
            <a:pPr indent="457200"/>
            <a:endParaRPr lang="ru-RU" altLang="en-US" sz="1800" b="1" dirty="0" smtClean="0"/>
          </a:p>
          <a:p>
            <a:pPr indent="457200"/>
            <a:endParaRPr lang="ru-RU" altLang="en-US" sz="1800" b="1" dirty="0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928" y="764704"/>
            <a:ext cx="4594860" cy="386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20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738" y="620688"/>
            <a:ext cx="8251340" cy="55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3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764704"/>
            <a:ext cx="8046156" cy="536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5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836712"/>
            <a:ext cx="8046156" cy="528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836712"/>
            <a:ext cx="8046156" cy="528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908720"/>
            <a:ext cx="8046156" cy="52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7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980728"/>
            <a:ext cx="8046156" cy="514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0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Контакты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08912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среднее профессиональное образование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(</a:t>
            </a:r>
            <a:r>
              <a:rPr lang="ru-RU" b="1" dirty="0" smtClean="0">
                <a:solidFill>
                  <a:srgbClr val="00B050"/>
                </a:solidFill>
              </a:rPr>
              <a:t>СПО=КОЛЛЕДЖ): </a:t>
            </a:r>
            <a:r>
              <a:rPr lang="ru-RU" b="1" dirty="0">
                <a:solidFill>
                  <a:srgbClr val="0070C0"/>
                </a:solidFill>
              </a:rPr>
              <a:t>(965) 297-61-71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dirty="0" smtClean="0"/>
              <a:t> </a:t>
            </a:r>
            <a:r>
              <a:rPr lang="ru-RU" b="1" dirty="0"/>
              <a:t>тел. (499) 244-88-88 доб. </a:t>
            </a:r>
            <a:r>
              <a:rPr lang="ru-RU" b="1" dirty="0" smtClean="0"/>
              <a:t>4</a:t>
            </a:r>
            <a:r>
              <a:rPr lang="en-US" b="1" dirty="0" smtClean="0"/>
              <a:t>65</a:t>
            </a:r>
            <a:r>
              <a:rPr lang="ru-RU" b="1" dirty="0" smtClean="0"/>
              <a:t>; 537; 467;</a:t>
            </a:r>
            <a:r>
              <a:rPr lang="en-US" b="1" dirty="0" smtClean="0"/>
              <a:t> 480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высшее образование </a:t>
            </a:r>
            <a:r>
              <a:rPr lang="ru-RU" b="1" dirty="0">
                <a:solidFill>
                  <a:srgbClr val="00B050"/>
                </a:solidFill>
              </a:rPr>
              <a:t>(</a:t>
            </a:r>
            <a:r>
              <a:rPr lang="ru-RU" b="1" dirty="0" smtClean="0">
                <a:solidFill>
                  <a:srgbClr val="00B050"/>
                </a:solidFill>
              </a:rPr>
              <a:t>ВО, </a:t>
            </a:r>
            <a:r>
              <a:rPr lang="ru-RU" b="1" dirty="0" err="1" smtClean="0">
                <a:solidFill>
                  <a:srgbClr val="00B050"/>
                </a:solidFill>
              </a:rPr>
              <a:t>бакалавриат</a:t>
            </a:r>
            <a:r>
              <a:rPr lang="ru-RU" b="1" dirty="0" smtClean="0">
                <a:solidFill>
                  <a:srgbClr val="00B050"/>
                </a:solidFill>
              </a:rPr>
              <a:t>):</a:t>
            </a: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b="1" dirty="0"/>
              <a:t>тел. </a:t>
            </a:r>
            <a:r>
              <a:rPr lang="ru-RU" b="1" dirty="0" smtClean="0"/>
              <a:t> </a:t>
            </a:r>
            <a:r>
              <a:rPr lang="ru-RU" b="1" dirty="0"/>
              <a:t>(499) 244-88-88 доб. </a:t>
            </a:r>
            <a:r>
              <a:rPr lang="ru-RU" b="1" dirty="0" smtClean="0"/>
              <a:t>521</a:t>
            </a:r>
            <a:r>
              <a:rPr lang="ru-RU" b="1" dirty="0"/>
              <a:t>; </a:t>
            </a:r>
            <a:r>
              <a:rPr lang="ru-RU" b="1" dirty="0" smtClean="0"/>
              <a:t>593; 467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rgbClr val="00B050"/>
                </a:solidFill>
              </a:rPr>
              <a:t>дополнительное</a:t>
            </a:r>
            <a:r>
              <a:rPr lang="ru-RU" b="1" dirty="0">
                <a:solidFill>
                  <a:srgbClr val="00B050"/>
                </a:solidFill>
              </a:rPr>
              <a:t> </a:t>
            </a:r>
            <a:r>
              <a:rPr lang="ru-RU" b="1" dirty="0" smtClean="0">
                <a:solidFill>
                  <a:srgbClr val="00B050"/>
                </a:solidFill>
              </a:rPr>
              <a:t>образование</a:t>
            </a:r>
            <a:r>
              <a:rPr lang="ru-RU" dirty="0" smtClean="0">
                <a:solidFill>
                  <a:srgbClr val="00B05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b="1" dirty="0"/>
              <a:t>тел</a:t>
            </a:r>
            <a:r>
              <a:rPr lang="ru-RU" b="1" dirty="0" smtClean="0"/>
              <a:t>. </a:t>
            </a:r>
            <a:r>
              <a:rPr lang="ru-RU" b="1" dirty="0"/>
              <a:t>(499) 244-88-88 </a:t>
            </a:r>
            <a:r>
              <a:rPr lang="ru-RU" b="1" dirty="0" smtClean="0"/>
              <a:t>доб.480;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(903) 722-69-63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6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23112"/>
            <a:ext cx="8229600" cy="1143000"/>
          </a:xfrm>
        </p:spPr>
        <p:txBody>
          <a:bodyPr>
            <a:noAutofit/>
          </a:bodyPr>
          <a:lstStyle/>
          <a:p>
            <a:pPr marL="0" indent="0"/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Сроки приема  документов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СПО:   20 июня по 15 августа 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(без экзаменов, конкурс аттестатов)</a:t>
            </a:r>
          </a:p>
          <a:p>
            <a:pPr marL="0" indent="0">
              <a:buNone/>
            </a:pPr>
            <a:r>
              <a:rPr lang="ru-RU" sz="2000" b="1" dirty="0" err="1" smtClean="0">
                <a:solidFill>
                  <a:srgbClr val="FF0000"/>
                </a:solidFill>
              </a:rPr>
              <a:t>Бакалавриат</a:t>
            </a:r>
            <a:r>
              <a:rPr lang="ru-RU" sz="2000" b="1" dirty="0" smtClean="0">
                <a:solidFill>
                  <a:srgbClr val="FF0000"/>
                </a:solidFill>
              </a:rPr>
              <a:t>: с 20 июня по 12 июля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 </a:t>
            </a:r>
            <a:r>
              <a:rPr lang="ru-RU" sz="2000" b="1" dirty="0"/>
              <a:t>Вступительные </a:t>
            </a:r>
            <a:r>
              <a:rPr lang="ru-RU" sz="2000" b="1" dirty="0" smtClean="0"/>
              <a:t>испытания (минимальное </a:t>
            </a:r>
            <a:r>
              <a:rPr lang="ru-RU" sz="2000" b="1" dirty="0"/>
              <a:t>количество баллов):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2 обязательных: русский </a:t>
            </a:r>
            <a:r>
              <a:rPr lang="ru-RU" sz="2000" b="1" dirty="0"/>
              <a:t>язык (</a:t>
            </a:r>
            <a:r>
              <a:rPr lang="ru-RU" sz="2000" b="1" dirty="0" smtClean="0"/>
              <a:t>45 </a:t>
            </a:r>
            <a:r>
              <a:rPr lang="ru-RU" sz="2000" b="1" dirty="0"/>
              <a:t>баллов</a:t>
            </a:r>
            <a:r>
              <a:rPr lang="ru-RU" sz="2000" b="1" dirty="0" smtClean="0"/>
              <a:t>)</a:t>
            </a:r>
            <a:r>
              <a:rPr lang="en-US" sz="2000" b="1" dirty="0" smtClean="0"/>
              <a:t> </a:t>
            </a:r>
            <a:r>
              <a:rPr lang="ru-RU" sz="2000" b="1" dirty="0" smtClean="0"/>
              <a:t>и основы государства и права  </a:t>
            </a:r>
            <a:endParaRPr lang="ru-RU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(51 балл) + 1 по выбору: история государства и права России или иностранный язык в сфере юриспруденции (40 </a:t>
            </a:r>
            <a:r>
              <a:rPr lang="ru-RU" sz="2000" b="1" dirty="0"/>
              <a:t>баллов) </a:t>
            </a:r>
            <a:endParaRPr lang="ru-RU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или </a:t>
            </a:r>
            <a:r>
              <a:rPr lang="ru-RU" sz="2000" b="1" dirty="0"/>
              <a:t>результаты ЕГЭ </a:t>
            </a:r>
            <a:r>
              <a:rPr lang="ru-RU" sz="2000" b="1" dirty="0" smtClean="0"/>
              <a:t>(русский язык, обществознание, история или иностранный язык ) </a:t>
            </a:r>
            <a:endParaRPr lang="ru-RU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/>
              <a:t>     </a:t>
            </a:r>
            <a:r>
              <a:rPr lang="ru-RU" sz="2000" b="1" dirty="0" smtClean="0"/>
              <a:t>С программами </a:t>
            </a:r>
            <a:r>
              <a:rPr lang="ru-RU" sz="2000" b="1" dirty="0"/>
              <a:t>вступительных испытаний можно ознакомиться на общем сайте Университета (информация для поступающих). </a:t>
            </a:r>
            <a:endParaRPr lang="ru-RU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Формы подачи документов:  электронная (на сайте МГЮА в личном кабинете абитуриента), по почте, лично по адресу: Садовая-Кудринская,9</a:t>
            </a:r>
            <a:r>
              <a:rPr lang="ru-RU" sz="2000" b="1" dirty="0">
                <a:solidFill>
                  <a:schemeClr val="tx2"/>
                </a:solidFill>
              </a:rPr>
              <a:t>   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endParaRPr lang="ru-RU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Документы</a:t>
            </a:r>
            <a:r>
              <a:rPr lang="ru-RU" sz="2000" b="1" dirty="0">
                <a:solidFill>
                  <a:srgbClr val="FF0000"/>
                </a:solidFill>
              </a:rPr>
              <a:t>, необходимые для поступления: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 smtClean="0"/>
              <a:t>Диплом (аттестат) об  образовании; приложение </a:t>
            </a:r>
            <a:r>
              <a:rPr lang="ru-RU" sz="2000" b="1" dirty="0"/>
              <a:t>к </a:t>
            </a:r>
            <a:r>
              <a:rPr lang="ru-RU" sz="2000" b="1" dirty="0" smtClean="0"/>
              <a:t>диплому (аттестату)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 smtClean="0"/>
              <a:t>паспорт (первая страница, регистрация </a:t>
            </a:r>
            <a:r>
              <a:rPr lang="ru-RU" sz="2000" b="1" dirty="0"/>
              <a:t>по месту </a:t>
            </a:r>
            <a:r>
              <a:rPr lang="ru-RU" sz="2000" b="1" dirty="0" smtClean="0"/>
              <a:t>жительства);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 smtClean="0"/>
              <a:t> 4 фотографии </a:t>
            </a:r>
            <a:r>
              <a:rPr lang="ru-RU" sz="2000" b="1" dirty="0"/>
              <a:t>3 х 4 (матовые</a:t>
            </a:r>
            <a:r>
              <a:rPr lang="ru-RU" sz="2000" b="1" dirty="0" smtClean="0"/>
              <a:t>); заявление;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 smtClean="0"/>
              <a:t>договор об оказании платных образовательных услуг.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1481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085184"/>
            <a:ext cx="6719264" cy="10870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СТРУКТУРА  </a:t>
            </a:r>
            <a:br>
              <a:rPr lang="ru-RU" sz="28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Университета  имени  О.Е</a:t>
            </a:r>
            <a:r>
              <a:rPr lang="ru-RU" sz="2800" b="1" dirty="0">
                <a:solidFill>
                  <a:srgbClr val="0070C0"/>
                </a:solidFill>
                <a:latin typeface="+mn-lt"/>
              </a:rPr>
              <a:t>. </a:t>
            </a:r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КУТАФИНА</a:t>
            </a:r>
            <a:endParaRPr lang="ru-RU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692696"/>
            <a:ext cx="5315014" cy="397078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Институт частного права</a:t>
            </a:r>
          </a:p>
          <a:p>
            <a:r>
              <a:rPr lang="ru-RU" b="1" dirty="0" smtClean="0"/>
              <a:t>Институт публичного права и управления</a:t>
            </a:r>
          </a:p>
          <a:p>
            <a:r>
              <a:rPr lang="ru-RU" b="1" dirty="0" smtClean="0"/>
              <a:t>Международно-правовой институт</a:t>
            </a:r>
          </a:p>
          <a:p>
            <a:r>
              <a:rPr lang="ru-RU" b="1" dirty="0" smtClean="0"/>
              <a:t>Институт правового консалтинга </a:t>
            </a:r>
          </a:p>
          <a:p>
            <a:r>
              <a:rPr lang="ru-RU" b="1" dirty="0" smtClean="0"/>
              <a:t>Институт прокуратуры</a:t>
            </a:r>
          </a:p>
          <a:p>
            <a:r>
              <a:rPr lang="ru-RU" b="1" dirty="0" smtClean="0"/>
              <a:t>Институт бизнес- права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Институт непрерывного образования имени Н.С. Киселевой</a:t>
            </a:r>
          </a:p>
          <a:p>
            <a:r>
              <a:rPr lang="ru-RU" b="1" dirty="0" smtClean="0"/>
              <a:t>Институт судебных экспертиз</a:t>
            </a:r>
          </a:p>
          <a:p>
            <a:r>
              <a:rPr lang="ru-RU" b="1" dirty="0" smtClean="0"/>
              <a:t>Институт дополнительного образования</a:t>
            </a:r>
          </a:p>
          <a:p>
            <a:r>
              <a:rPr lang="ru-RU" b="1" dirty="0" smtClean="0"/>
              <a:t>Институт юридического перевода</a:t>
            </a:r>
          </a:p>
          <a:p>
            <a:r>
              <a:rPr lang="ru-RU" b="1" dirty="0" smtClean="0"/>
              <a:t>Высшая школа права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УНИВЕРСИТЕТ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имени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О.Е. КУТАФИНА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24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85184"/>
            <a:ext cx="6784848" cy="1600200"/>
          </a:xfrm>
        </p:spPr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rgbClr val="00B050"/>
                </a:solidFill>
                <a:latin typeface="+mn-lt"/>
              </a:rPr>
              <a:t>Институт непрерывного образования имени Н.С. Киселевой</a:t>
            </a:r>
            <a:br>
              <a:rPr lang="ru-RU" altLang="ru-RU" sz="3200" b="1" dirty="0" smtClean="0">
                <a:solidFill>
                  <a:srgbClr val="00B050"/>
                </a:solidFill>
                <a:latin typeface="+mn-lt"/>
              </a:rPr>
            </a:br>
            <a:r>
              <a:rPr lang="ru-RU" altLang="ru-RU" sz="3200" b="1" dirty="0" smtClean="0">
                <a:solidFill>
                  <a:schemeClr val="accent1"/>
                </a:solidFill>
                <a:latin typeface="+mn-lt"/>
              </a:rPr>
              <a:t>История </a:t>
            </a:r>
            <a:r>
              <a:rPr lang="ru-RU" altLang="ru-RU" sz="3200" b="1" dirty="0">
                <a:solidFill>
                  <a:schemeClr val="accent1"/>
                </a:solidFill>
                <a:latin typeface="+mn-lt"/>
              </a:rPr>
              <a:t>возникновения</a:t>
            </a: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half" idx="2"/>
          </p:nvPr>
        </p:nvSpPr>
        <p:spPr>
          <a:xfrm>
            <a:off x="107504" y="548680"/>
            <a:ext cx="3528392" cy="4536504"/>
          </a:xfrm>
        </p:spPr>
        <p:txBody>
          <a:bodyPr>
            <a:normAutofit fontScale="77500" lnSpcReduction="20000"/>
          </a:bodyPr>
          <a:lstStyle/>
          <a:p>
            <a:pPr indent="457200" algn="just"/>
            <a:r>
              <a:rPr lang="ru-RU" altLang="en-US" b="1" dirty="0" smtClean="0"/>
              <a:t>Институт </a:t>
            </a:r>
            <a:r>
              <a:rPr lang="ru-RU" altLang="en-US" b="1" dirty="0"/>
              <a:t>как структурное подразделение МГЮА был создан </a:t>
            </a:r>
            <a:r>
              <a:rPr lang="ru-RU" altLang="en-US" b="1" dirty="0">
                <a:solidFill>
                  <a:srgbClr val="FF0000"/>
                </a:solidFill>
              </a:rPr>
              <a:t>в 1994 году</a:t>
            </a:r>
            <a:r>
              <a:rPr lang="ru-RU" altLang="en-US" b="1" dirty="0" smtClean="0">
                <a:solidFill>
                  <a:srgbClr val="FF0000"/>
                </a:solidFill>
              </a:rPr>
              <a:t>.</a:t>
            </a:r>
          </a:p>
          <a:p>
            <a:pPr indent="457200" algn="just"/>
            <a:r>
              <a:rPr lang="ru-RU" altLang="en-US" b="1" dirty="0" smtClean="0"/>
              <a:t> </a:t>
            </a:r>
            <a:r>
              <a:rPr lang="ru-RU" altLang="en-US" b="1" dirty="0"/>
              <a:t>В 1998 году он получил название Московский специализированный факультет непрерывного образования, который в </a:t>
            </a:r>
            <a:r>
              <a:rPr lang="ru-RU" altLang="en-US" b="1" dirty="0">
                <a:solidFill>
                  <a:srgbClr val="FF0000"/>
                </a:solidFill>
              </a:rPr>
              <a:t>2005 году был переименован в Институт непрерывного образования. </a:t>
            </a:r>
            <a:r>
              <a:rPr lang="ru-RU" altLang="en-US" b="1" dirty="0" smtClean="0">
                <a:solidFill>
                  <a:srgbClr val="FF0000"/>
                </a:solidFill>
              </a:rPr>
              <a:t>          </a:t>
            </a:r>
          </a:p>
          <a:p>
            <a:pPr indent="457200" algn="just"/>
            <a:r>
              <a:rPr lang="ru-RU" altLang="en-US" b="1" dirty="0" smtClean="0">
                <a:solidFill>
                  <a:srgbClr val="00B050"/>
                </a:solidFill>
              </a:rPr>
              <a:t>С </a:t>
            </a:r>
            <a:r>
              <a:rPr lang="ru-RU" altLang="en-US" b="1" dirty="0">
                <a:solidFill>
                  <a:srgbClr val="00B050"/>
                </a:solidFill>
              </a:rPr>
              <a:t>2006 года </a:t>
            </a:r>
            <a:r>
              <a:rPr lang="ru-RU" altLang="en-US" b="1" dirty="0" smtClean="0">
                <a:solidFill>
                  <a:srgbClr val="00B050"/>
                </a:solidFill>
              </a:rPr>
              <a:t> Институте начал подготовку по программе </a:t>
            </a:r>
            <a:r>
              <a:rPr lang="ru-RU" altLang="en-US" b="1" dirty="0">
                <a:solidFill>
                  <a:srgbClr val="00B050"/>
                </a:solidFill>
              </a:rPr>
              <a:t>среднего профессионального </a:t>
            </a:r>
            <a:r>
              <a:rPr lang="ru-RU" altLang="en-US" b="1" dirty="0" smtClean="0">
                <a:solidFill>
                  <a:srgbClr val="00B050"/>
                </a:solidFill>
              </a:rPr>
              <a:t>образования (программа колледжа)</a:t>
            </a:r>
          </a:p>
          <a:p>
            <a:pPr indent="457200" algn="just"/>
            <a:r>
              <a:rPr lang="ru-RU" altLang="en-US" b="1" dirty="0" smtClean="0"/>
              <a:t>Первым деканом (директором) Института был </a:t>
            </a:r>
            <a:r>
              <a:rPr lang="ru-RU" altLang="en-US" b="1" dirty="0" smtClean="0">
                <a:solidFill>
                  <a:srgbClr val="FF0000"/>
                </a:solidFill>
              </a:rPr>
              <a:t>Виктор Владимирович </a:t>
            </a:r>
            <a:r>
              <a:rPr lang="ru-RU" altLang="en-US" b="1" dirty="0" err="1" smtClean="0">
                <a:solidFill>
                  <a:srgbClr val="FF0000"/>
                </a:solidFill>
              </a:rPr>
              <a:t>Блажеев</a:t>
            </a:r>
            <a:r>
              <a:rPr lang="ru-RU" altLang="en-US" b="1" dirty="0" smtClean="0">
                <a:solidFill>
                  <a:srgbClr val="FF0000"/>
                </a:solidFill>
              </a:rPr>
              <a:t> </a:t>
            </a:r>
            <a:r>
              <a:rPr lang="ru-RU" altLang="en-US" b="1" dirty="0" smtClean="0"/>
              <a:t>(</a:t>
            </a:r>
            <a:r>
              <a:rPr lang="ru-RU" altLang="en-US" sz="1800" b="1" dirty="0" smtClean="0"/>
              <a:t>ректор Университета)</a:t>
            </a:r>
          </a:p>
          <a:p>
            <a:pPr indent="457200" algn="just"/>
            <a:r>
              <a:rPr lang="ru-RU" altLang="en-US" sz="1800" b="1" dirty="0" smtClean="0"/>
              <a:t>В июне 2019 г. Институту присвоено имя его основателя и директора </a:t>
            </a:r>
            <a:r>
              <a:rPr lang="ru-RU" altLang="en-US" sz="1800" b="1" dirty="0" smtClean="0">
                <a:solidFill>
                  <a:srgbClr val="FF0000"/>
                </a:solidFill>
              </a:rPr>
              <a:t>Наталии Сергеевны Киселевой </a:t>
            </a:r>
            <a:endParaRPr lang="ru-RU" altLang="en-US" sz="1800" b="1" dirty="0">
              <a:solidFill>
                <a:srgbClr val="FF0000"/>
              </a:solidFill>
            </a:endParaRPr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928" y="764704"/>
            <a:ext cx="4594860" cy="386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01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472247"/>
            <a:ext cx="6781800" cy="1600200"/>
          </a:xfrm>
        </p:spPr>
        <p:txBody>
          <a:bodyPr/>
          <a:lstStyle/>
          <a:p>
            <a:endParaRPr lang="ru-RU" altLang="en-US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080524" y="1080655"/>
            <a:ext cx="3657600" cy="37673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altLang="en-US" b="1" dirty="0" smtClean="0"/>
              <a:t>Основатель и директор </a:t>
            </a:r>
          </a:p>
          <a:p>
            <a:pPr marL="0" indent="0">
              <a:buNone/>
            </a:pPr>
            <a:r>
              <a:rPr lang="ru-RU" altLang="en-US" b="1" dirty="0" smtClean="0"/>
              <a:t>Института непрерывного образования</a:t>
            </a:r>
          </a:p>
          <a:p>
            <a:pPr marL="0" indent="0">
              <a:buNone/>
            </a:pPr>
            <a:r>
              <a:rPr lang="ru-RU" altLang="en-US" b="1" dirty="0" smtClean="0"/>
              <a:t>(01.03.2006-29.03.2019)  </a:t>
            </a:r>
            <a:r>
              <a:rPr lang="ru-RU" altLang="en-US" b="1" dirty="0"/>
              <a:t>заслуженный </a:t>
            </a:r>
            <a:r>
              <a:rPr lang="ru-RU" altLang="en-US" b="1" dirty="0" smtClean="0"/>
              <a:t>учитель РФ </a:t>
            </a:r>
          </a:p>
          <a:p>
            <a:pPr marL="0" indent="0">
              <a:buNone/>
            </a:pPr>
            <a:r>
              <a:rPr lang="ru-RU" altLang="en-US" b="1" dirty="0" smtClean="0"/>
              <a:t>Наталия </a:t>
            </a:r>
            <a:r>
              <a:rPr lang="ru-RU" altLang="en-US" b="1" dirty="0"/>
              <a:t>Сергеевна </a:t>
            </a:r>
            <a:r>
              <a:rPr lang="ru-RU" altLang="en-US" b="1" dirty="0" smtClean="0"/>
              <a:t>Кис</a:t>
            </a:r>
            <a:r>
              <a:rPr lang="en-US" altLang="en-US" b="1" dirty="0"/>
              <a:t>e</a:t>
            </a:r>
            <a:r>
              <a:rPr lang="ru-RU" altLang="en-US" b="1" dirty="0" smtClean="0"/>
              <a:t>лева</a:t>
            </a:r>
            <a:endParaRPr lang="ru-RU" altLang="en-US" b="1" dirty="0"/>
          </a:p>
        </p:txBody>
      </p:sp>
      <p:pic>
        <p:nvPicPr>
          <p:cNvPr id="1026" name="Picture 2" descr="D:\Киселев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3384376" cy="47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686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Уровни образования в Институте непрерывного образования имени Н.С Киселевой (ИНО)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Среднее профессиональное образование (СПО=Колледж) – специальность «Право и организация социального обеспечения»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</a:rPr>
              <a:t>Высшее образование (</a:t>
            </a:r>
            <a:r>
              <a:rPr lang="ru-RU" b="1" dirty="0" err="1" smtClean="0">
                <a:solidFill>
                  <a:srgbClr val="00B0F0"/>
                </a:solidFill>
              </a:rPr>
              <a:t>бакалавриат</a:t>
            </a:r>
            <a:r>
              <a:rPr lang="ru-RU" b="1" dirty="0" smtClean="0">
                <a:solidFill>
                  <a:srgbClr val="00B0F0"/>
                </a:solidFill>
              </a:rPr>
              <a:t>)</a:t>
            </a:r>
          </a:p>
          <a:p>
            <a:pPr marL="0" indent="0">
              <a:buNone/>
            </a:pPr>
            <a:r>
              <a:rPr lang="ru-RU" b="1" dirty="0" smtClean="0"/>
              <a:t>Дополнительное образование (подготовительные курсы, бесплатный лекторий)</a:t>
            </a:r>
          </a:p>
          <a:p>
            <a:pPr marL="0" indent="0">
              <a:buNone/>
            </a:pPr>
            <a:r>
              <a:rPr lang="ru-RU" b="1" dirty="0" smtClean="0"/>
              <a:t>Адрес: </a:t>
            </a:r>
            <a:r>
              <a:rPr lang="ru-RU" b="1" dirty="0" err="1" smtClean="0"/>
              <a:t>Бакунинская</a:t>
            </a:r>
            <a:r>
              <a:rPr lang="ru-RU" b="1" dirty="0" smtClean="0"/>
              <a:t>, 13 (метро Бауманская)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5463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Наш адрес: </a:t>
            </a:r>
            <a:r>
              <a:rPr lang="ru-RU" sz="2800" b="1" dirty="0" err="1" smtClean="0">
                <a:solidFill>
                  <a:srgbClr val="FF0000"/>
                </a:solidFill>
              </a:rPr>
              <a:t>Бакунинская</a:t>
            </a:r>
            <a:r>
              <a:rPr lang="ru-RU" sz="2800" b="1" dirty="0" smtClean="0">
                <a:solidFill>
                  <a:srgbClr val="FF0000"/>
                </a:solidFill>
              </a:rPr>
              <a:t>, 13 (метро Бауманская)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34" y="1600200"/>
            <a:ext cx="5116532" cy="4525963"/>
          </a:xfrm>
        </p:spPr>
      </p:pic>
    </p:spTree>
    <p:extLst>
      <p:ext uri="{BB962C8B-B14F-4D97-AF65-F5344CB8AC3E}">
        <p14:creationId xmlns:p14="http://schemas.microsoft.com/office/powerpoint/2010/main" val="21460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Среднее профессиональное образование –СПО=Колледж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7853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</a:t>
            </a:r>
            <a:endParaRPr lang="en-US" b="1" dirty="0" smtClean="0"/>
          </a:p>
          <a:p>
            <a:pPr marL="0" indent="0">
              <a:buNone/>
            </a:pPr>
            <a:r>
              <a:rPr lang="ru-RU" b="1" dirty="0" smtClean="0"/>
              <a:t>обучение </a:t>
            </a:r>
            <a:r>
              <a:rPr lang="ru-RU" b="1" dirty="0"/>
              <a:t>на базе </a:t>
            </a:r>
            <a:r>
              <a:rPr lang="ru-RU" b="1" dirty="0" smtClean="0">
                <a:solidFill>
                  <a:srgbClr val="FF0000"/>
                </a:solidFill>
              </a:rPr>
              <a:t>9  </a:t>
            </a:r>
            <a:r>
              <a:rPr lang="ru-RU" b="1" dirty="0">
                <a:solidFill>
                  <a:srgbClr val="FF0000"/>
                </a:solidFill>
              </a:rPr>
              <a:t>классов </a:t>
            </a:r>
            <a:r>
              <a:rPr lang="ru-RU" b="1" dirty="0"/>
              <a:t>средней общеобразовательной школы по специальности «Право и организация социального обеспечения».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Прием </a:t>
            </a:r>
            <a:r>
              <a:rPr lang="ru-RU" b="1" dirty="0"/>
              <a:t>осуществляется на основе результатов освоения поступающим образовательной программы основного общего образования (средний балл аттестата). 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Срок </a:t>
            </a:r>
            <a:r>
              <a:rPr lang="ru-RU" b="1" dirty="0"/>
              <a:t>обучения по очной форме на </a:t>
            </a:r>
            <a:r>
              <a:rPr lang="ru-RU" b="1" dirty="0" smtClean="0"/>
              <a:t>платной основе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2 </a:t>
            </a:r>
            <a:r>
              <a:rPr lang="ru-RU" b="1" dirty="0">
                <a:solidFill>
                  <a:srgbClr val="0070C0"/>
                </a:solidFill>
              </a:rPr>
              <a:t>года 10 </a:t>
            </a:r>
            <a:r>
              <a:rPr lang="ru-RU" b="1" dirty="0" smtClean="0">
                <a:solidFill>
                  <a:srgbClr val="0070C0"/>
                </a:solidFill>
              </a:rPr>
              <a:t>месяцев</a:t>
            </a:r>
          </a:p>
          <a:p>
            <a:pPr marL="0" indent="0">
              <a:buNone/>
            </a:pPr>
            <a:r>
              <a:rPr lang="ru-RU" b="1" dirty="0" smtClean="0"/>
              <a:t>В </a:t>
            </a:r>
            <a:r>
              <a:rPr lang="ru-RU" b="1" dirty="0"/>
              <a:t>программу обучения включены дисциплины общеобразовательного цикла, профессионального цикла, а также дисциплины профессиональных модулей. 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5001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147248" cy="51454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b="1" dirty="0"/>
              <a:t>По окончании обучения студенты проходят государственную аттестацию и выполняют выпускную квалификационную работу. Выпускникам выдается диплом </a:t>
            </a:r>
            <a:r>
              <a:rPr lang="ru-RU" b="1" dirty="0" smtClean="0"/>
              <a:t>Университета </a:t>
            </a:r>
            <a:r>
              <a:rPr lang="ru-RU" b="1" dirty="0"/>
              <a:t>о среднем профессиональном образовании с присвоением квалификации «юрист». </a:t>
            </a:r>
            <a:br>
              <a:rPr lang="ru-RU" b="1" dirty="0"/>
            </a:br>
            <a:r>
              <a:rPr lang="ru-RU" b="1" dirty="0"/>
              <a:t>      </a:t>
            </a:r>
            <a:r>
              <a:rPr lang="ru-RU" b="1" dirty="0" smtClean="0"/>
              <a:t>Выпускники СПО (Колледжа), </a:t>
            </a:r>
            <a:r>
              <a:rPr lang="ru-RU" b="1" dirty="0"/>
              <a:t>а  также других профильных  учреждений СПО, успешно прошедшие </a:t>
            </a:r>
            <a:r>
              <a:rPr lang="ru-RU" b="1" dirty="0" smtClean="0"/>
              <a:t>вступительные </a:t>
            </a:r>
            <a:r>
              <a:rPr lang="ru-RU" b="1" dirty="0"/>
              <a:t>испытания, могут продолжить свое обучение </a:t>
            </a:r>
            <a:r>
              <a:rPr lang="ru-RU" b="1" dirty="0">
                <a:solidFill>
                  <a:srgbClr val="FF0000"/>
                </a:solidFill>
              </a:rPr>
              <a:t>по </a:t>
            </a:r>
            <a:r>
              <a:rPr lang="ru-RU" b="1" dirty="0" smtClean="0">
                <a:solidFill>
                  <a:srgbClr val="FF0000"/>
                </a:solidFill>
              </a:rPr>
              <a:t>ускоренной форме по программе ВЫСШЕГО</a:t>
            </a:r>
            <a:r>
              <a:rPr lang="ru-RU" b="1" dirty="0">
                <a:solidFill>
                  <a:srgbClr val="FF0000"/>
                </a:solidFill>
              </a:rPr>
              <a:t>  ОБРАЗОВАНИЯ </a:t>
            </a:r>
            <a:r>
              <a:rPr lang="ru-RU" b="1" dirty="0" smtClean="0">
                <a:solidFill>
                  <a:srgbClr val="FF0000"/>
                </a:solidFill>
              </a:rPr>
              <a:t>(БАКАЛАВРИАТ)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5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ВЫСШЕЕ</a:t>
            </a:r>
            <a:r>
              <a:rPr lang="ru-RU" sz="3600" b="1" dirty="0">
                <a:solidFill>
                  <a:srgbClr val="FF0000"/>
                </a:solidFill>
              </a:rPr>
              <a:t>  </a:t>
            </a:r>
            <a:r>
              <a:rPr lang="ru-RU" sz="3600" b="1" dirty="0" smtClean="0">
                <a:solidFill>
                  <a:srgbClr val="FF0000"/>
                </a:solidFill>
              </a:rPr>
              <a:t>ОБРАЗОВАНИЕ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3377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ВЫСШЕЕ</a:t>
            </a:r>
            <a:r>
              <a:rPr lang="ru-RU" sz="2400" b="1" dirty="0">
                <a:solidFill>
                  <a:srgbClr val="00B050"/>
                </a:solidFill>
              </a:rPr>
              <a:t>  </a:t>
            </a:r>
            <a:r>
              <a:rPr lang="ru-RU" sz="2400" b="1" dirty="0" smtClean="0">
                <a:solidFill>
                  <a:srgbClr val="00B050"/>
                </a:solidFill>
              </a:rPr>
              <a:t>ОБРАЗОВАНИЕ  - </a:t>
            </a:r>
            <a:r>
              <a:rPr lang="ru-RU" sz="2400" b="1" dirty="0" err="1" smtClean="0">
                <a:solidFill>
                  <a:srgbClr val="00B050"/>
                </a:solidFill>
              </a:rPr>
              <a:t>бакалавриат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000" b="1" dirty="0" err="1" smtClean="0">
                <a:solidFill>
                  <a:srgbClr val="FF0000"/>
                </a:solidFill>
              </a:rPr>
              <a:t>Бакалавриат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</a:rPr>
              <a:t> – </a:t>
            </a:r>
            <a:r>
              <a:rPr lang="ru-RU" sz="2000" b="1" dirty="0">
                <a:solidFill>
                  <a:srgbClr val="00B0F0"/>
                </a:solidFill>
              </a:rPr>
              <a:t>первый уровень высшего </a:t>
            </a:r>
            <a:r>
              <a:rPr lang="ru-RU" sz="2000" b="1" dirty="0" smtClean="0">
                <a:solidFill>
                  <a:srgbClr val="00B0F0"/>
                </a:solidFill>
              </a:rPr>
              <a:t>образования</a:t>
            </a:r>
            <a:r>
              <a:rPr lang="ru-RU" sz="2000" b="1" i="1" dirty="0" smtClean="0">
                <a:solidFill>
                  <a:srgbClr val="00B0F0"/>
                </a:solidFill>
              </a:rPr>
              <a:t> (гражданско-правовой </a:t>
            </a:r>
            <a:r>
              <a:rPr lang="ru-RU" sz="2000" b="1" i="1" dirty="0">
                <a:solidFill>
                  <a:srgbClr val="00B0F0"/>
                </a:solidFill>
              </a:rPr>
              <a:t>профиль)</a:t>
            </a:r>
            <a:r>
              <a:rPr lang="ru-RU" sz="2000" b="1" dirty="0">
                <a:solidFill>
                  <a:srgbClr val="00B0F0"/>
                </a:solidFill>
              </a:rPr>
              <a:t>. </a:t>
            </a:r>
            <a:r>
              <a:rPr lang="ru-RU" sz="2000" b="1" dirty="0" smtClean="0">
                <a:solidFill>
                  <a:srgbClr val="00B0F0"/>
                </a:solidFill>
              </a:rPr>
              <a:t>Обучение по ускоренной форме.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Срок </a:t>
            </a:r>
            <a:r>
              <a:rPr lang="ru-RU" sz="2000" b="1" dirty="0">
                <a:solidFill>
                  <a:srgbClr val="FF0000"/>
                </a:solidFill>
              </a:rPr>
              <a:t>обучения – 3 </a:t>
            </a:r>
            <a:r>
              <a:rPr lang="ru-RU" sz="2000" b="1" dirty="0" smtClean="0">
                <a:solidFill>
                  <a:srgbClr val="FF0000"/>
                </a:solidFill>
              </a:rPr>
              <a:t>года (очная,  очно-заочная формы)   </a:t>
            </a:r>
            <a:endParaRPr lang="ru-RU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    </a:t>
            </a:r>
            <a:r>
              <a:rPr lang="ru-RU" sz="2400" b="1" dirty="0"/>
              <a:t>Учебный процесс в Институте строится в соответствии с индивидуальным учебным планом, в котором предусмотрены все виды занятий (лекции, семинары, практические занятия) и формы контроля. Сессия проходит на каждом курсе два раза в год. За каждый курс обучения выполняется курсовая работа по одной из  юридических дисциплин, изучаемой на данном  курсе. По итогам обучения студенты проходят государственную </a:t>
            </a:r>
            <a:r>
              <a:rPr lang="ru-RU" sz="2400" b="1" dirty="0" smtClean="0"/>
              <a:t>аттестацию (государственный экзамен).  </a:t>
            </a:r>
            <a:r>
              <a:rPr lang="ru-RU" sz="2400" b="1" dirty="0"/>
              <a:t>Выпускникам выдается диплом о высшем образовании с  присвоением  степени "</a:t>
            </a:r>
            <a:r>
              <a:rPr lang="ru-RU" sz="2400" b="1" dirty="0" smtClean="0"/>
              <a:t>бакалавр» по направлению подготовки Юриспруденция</a:t>
            </a:r>
            <a:endParaRPr lang="ru-RU" sz="2400" b="1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351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NewsPrint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426</Words>
  <Application>Microsoft Office PowerPoint</Application>
  <PresentationFormat>Экран (4:3)</PresentationFormat>
  <Paragraphs>77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Impact</vt:lpstr>
      <vt:lpstr>Times New Roman</vt:lpstr>
      <vt:lpstr>Тема Office</vt:lpstr>
      <vt:lpstr>NewsPrint</vt:lpstr>
      <vt:lpstr>1_NewsPrint</vt:lpstr>
      <vt:lpstr>Университет имени О.Е. Кутафина (МГЮА) </vt:lpstr>
      <vt:lpstr>СТРУКТУРА   Университета  имени  О.Е. КУТАФИНА</vt:lpstr>
      <vt:lpstr>Институт непрерывного образования имени Н.С. Киселевой История возникновения</vt:lpstr>
      <vt:lpstr>Презентация PowerPoint</vt:lpstr>
      <vt:lpstr>Уровни образования в Институте непрерывного образования имени Н.С Киселевой (ИНО)</vt:lpstr>
      <vt:lpstr>Наш адрес: Бакунинская, 13 (метро Бауманская)</vt:lpstr>
      <vt:lpstr>Среднее профессиональное образование –СПО=Колледж </vt:lpstr>
      <vt:lpstr>Презентация PowerPoint</vt:lpstr>
      <vt:lpstr>   ВЫСШЕЕ  ОБРАЗОВАНИЕ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  <vt:lpstr>  Сроки приема  документов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ИНСТИТУТ НЕПРЕРЫВНОГО ОБРАЗОВАНИЯ УНИВЕРСИТЕТА  ИМЕНИ О.Е. КУТАФИНА (МГЮА)</dc:title>
  <dc:creator>Мирзоян Мария Эдвардовна</dc:creator>
  <cp:lastModifiedBy>sao</cp:lastModifiedBy>
  <cp:revision>69</cp:revision>
  <dcterms:created xsi:type="dcterms:W3CDTF">2017-05-02T11:55:32Z</dcterms:created>
  <dcterms:modified xsi:type="dcterms:W3CDTF">2023-04-20T12:38:12Z</dcterms:modified>
</cp:coreProperties>
</file>