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7%D1%83%D0%B1%D0%B0%D1%87%D1%91%D0%B2,_%D0%98%D0%B2%D0%B0%D0%BD_%D0%9D%D0%B8%D0%BA%D0%BE%D0%BB%D0%B0%D0%B5%D0%B2%D0%B8%D1%87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Заголовок 1"/>
          <p:cNvSpPr txBox="1">
            <a:spLocks noGrp="1"/>
          </p:cNvSpPr>
          <p:nvPr>
            <p:ph type="ctrTitle"/>
          </p:nvPr>
        </p:nvSpPr>
        <p:spPr>
          <a:xfrm>
            <a:off x="1524000" y="274338"/>
            <a:ext cx="9144000" cy="1655761"/>
          </a:xfrm>
          <a:prstGeom prst="rect">
            <a:avLst/>
          </a:prstGeom>
        </p:spPr>
        <p:txBody>
          <a:bodyPr/>
          <a:lstStyle/>
          <a:p>
            <a:pPr>
              <a:defRPr sz="1600" b="1">
                <a:latin typeface="+mj-lt"/>
                <a:ea typeface="+mj-ea"/>
                <a:cs typeface="+mj-cs"/>
                <a:sym typeface="Calibri"/>
              </a:defRPr>
            </a:pPr>
            <a:r>
              <a:t>Министерство наук и высшего образования Российской Федерации</a:t>
            </a:r>
            <a:br/>
            <a:r>
              <a:rPr sz="1800" b="0"/>
              <a:t> </a:t>
            </a:r>
            <a:r>
              <a:rPr sz="1800"/>
              <a:t>ФГБОУВО «Московский государственный юридический университет </a:t>
            </a:r>
            <a:br>
              <a:rPr sz="1800"/>
            </a:br>
            <a:r>
              <a:t>имени О.Е.Кутафина (МГЮА)»</a:t>
            </a:r>
            <a:br/>
            <a:r>
              <a:rPr sz="1800"/>
              <a:t> ИНСТИТУТ НЕПРЕРЫВНОГО ОБРАЗОВАНИЯ </a:t>
            </a:r>
            <a:r>
              <a:t>имени Н.С.Киселевой </a:t>
            </a:r>
            <a:br/>
            <a:br/>
            <a:r>
              <a:t>ОТДЕЛЕНИЕ СРЕДНЕГО ПРОФЕССИОНАЛЬНОГО ОБРАЗОВАНИЯ </a:t>
            </a:r>
          </a:p>
        </p:txBody>
      </p:sp>
      <p:sp>
        <p:nvSpPr>
          <p:cNvPr id="95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75500" y="2214694"/>
            <a:ext cx="12116501" cy="4643307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endParaRPr/>
          </a:p>
          <a:p>
            <a:pPr>
              <a:defRPr b="1"/>
            </a:pPr>
            <a:r>
              <a:t>Хроника Бреста времен Великой Отечественной войны</a:t>
            </a:r>
          </a:p>
          <a:p>
            <a:pPr>
              <a:defRPr sz="3600" b="1"/>
            </a:pPr>
            <a:endParaRPr/>
          </a:p>
          <a:p>
            <a:pPr>
              <a:defRPr sz="3600"/>
            </a:pPr>
            <a:endParaRPr/>
          </a:p>
          <a:p>
            <a:pPr algn="l">
              <a:defRPr sz="1800"/>
            </a:pPr>
            <a:r>
              <a:t>Выполнили :</a:t>
            </a:r>
          </a:p>
          <a:p>
            <a:pPr algn="l">
              <a:defRPr sz="1800"/>
            </a:pPr>
            <a:r>
              <a:t>Студенты 313 группы </a:t>
            </a:r>
          </a:p>
          <a:p>
            <a:pPr algn="l">
              <a:defRPr sz="1800"/>
            </a:pPr>
            <a:endParaRPr/>
          </a:p>
          <a:p>
            <a:pPr algn="l">
              <a:defRPr sz="1800"/>
            </a:pPr>
            <a:endParaRPr/>
          </a:p>
          <a:p>
            <a:pPr>
              <a:defRPr b="1"/>
            </a:pPr>
            <a:r>
              <a:t>Москва 2020</a:t>
            </a:r>
          </a:p>
        </p:txBody>
      </p:sp>
      <p:pic>
        <p:nvPicPr>
          <p:cNvPr id="9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00" y="274338"/>
            <a:ext cx="2381251" cy="2381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Рисунок 11" descr="Рисунок 11"/>
          <p:cNvPicPr>
            <a:picLocks noChangeAspect="1"/>
          </p:cNvPicPr>
          <p:nvPr/>
        </p:nvPicPr>
        <p:blipFill>
          <a:blip r:embed="rId2">
            <a:extLst/>
          </a:blip>
          <a:srcRect r="4000"/>
          <a:stretch>
            <a:fillRect/>
          </a:stretch>
        </p:blipFill>
        <p:spPr>
          <a:xfrm>
            <a:off x="-2" y="9"/>
            <a:ext cx="12192002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Freeform 5"/>
          <p:cNvSpPr/>
          <p:nvPr/>
        </p:nvSpPr>
        <p:spPr>
          <a:xfrm flipH="1">
            <a:off x="0" y="998174"/>
            <a:ext cx="6017173" cy="5859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157"/>
                </a:moveTo>
                <a:cubicBezTo>
                  <a:pt x="21600" y="6324"/>
                  <a:pt x="21600" y="6324"/>
                  <a:pt x="21600" y="6324"/>
                </a:cubicBezTo>
                <a:cubicBezTo>
                  <a:pt x="19688" y="2563"/>
                  <a:pt x="15864" y="0"/>
                  <a:pt x="11440" y="0"/>
                </a:cubicBezTo>
                <a:cubicBezTo>
                  <a:pt x="5137" y="0"/>
                  <a:pt x="0" y="5259"/>
                  <a:pt x="0" y="11749"/>
                </a:cubicBezTo>
                <a:cubicBezTo>
                  <a:pt x="0" y="15876"/>
                  <a:pt x="2090" y="19503"/>
                  <a:pt x="5234" y="21600"/>
                </a:cubicBezTo>
                <a:cubicBezTo>
                  <a:pt x="17662" y="21600"/>
                  <a:pt x="17662" y="21600"/>
                  <a:pt x="17662" y="21600"/>
                </a:cubicBezTo>
                <a:cubicBezTo>
                  <a:pt x="19331" y="20502"/>
                  <a:pt x="20676" y="18971"/>
                  <a:pt x="21600" y="17157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spcBef>
                <a:spcPts val="1000"/>
              </a:spcBef>
              <a:defRPr sz="1600" cap="all"/>
            </a:pPr>
            <a:endParaRPr/>
          </a:p>
        </p:txBody>
      </p:sp>
      <p:sp>
        <p:nvSpPr>
          <p:cNvPr id="148" name="Заголовок 1"/>
          <p:cNvSpPr txBox="1">
            <a:spLocks noGrp="1"/>
          </p:cNvSpPr>
          <p:nvPr>
            <p:ph type="title"/>
          </p:nvPr>
        </p:nvSpPr>
        <p:spPr>
          <a:xfrm>
            <a:off x="709447" y="1913950"/>
            <a:ext cx="4204139" cy="1342755"/>
          </a:xfrm>
          <a:prstGeom prst="rect">
            <a:avLst/>
          </a:prstGeom>
        </p:spPr>
        <p:txBody>
          <a:bodyPr/>
          <a:lstStyle/>
          <a:p>
            <a:pPr algn="ctr" defTabSz="905255">
              <a:defRPr sz="2475">
                <a:latin typeface="Arial Black"/>
                <a:ea typeface="Arial Black"/>
                <a:cs typeface="Arial Black"/>
                <a:sym typeface="Arial Black"/>
              </a:defRPr>
            </a:pPr>
            <a:r>
              <a:t>Ход обороны Брестской крепости</a:t>
            </a:r>
            <a:br/>
            <a:endParaRPr/>
          </a:p>
        </p:txBody>
      </p:sp>
      <p:sp>
        <p:nvSpPr>
          <p:cNvPr id="149" name="Straight Connector 18"/>
          <p:cNvSpPr/>
          <p:nvPr/>
        </p:nvSpPr>
        <p:spPr>
          <a:xfrm>
            <a:off x="2287050" y="3337138"/>
            <a:ext cx="935421" cy="1"/>
          </a:xfrm>
          <a:prstGeom prst="line">
            <a:avLst/>
          </a:prstGeom>
          <a:ln w="25400" cap="sq">
            <a:solidFill>
              <a:srgbClr val="262626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0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525516" y="3417573"/>
            <a:ext cx="4593021" cy="2619840"/>
          </a:xfrm>
          <a:prstGeom prst="rect">
            <a:avLst/>
          </a:prstGeom>
        </p:spPr>
        <p:txBody>
          <a:bodyPr anchor="ctr"/>
          <a:lstStyle>
            <a:lvl1pPr marL="0" indent="0" algn="just">
              <a:buSzTx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Несмотря на отсутствие командующего состава, очень быстро нашлись добровольцы из числа простых солдат, которые взяли на себя командование и руководили операцией.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Рисунок 12" descr="Рисунок 12"/>
          <p:cNvPicPr>
            <a:picLocks noChangeAspect="1"/>
          </p:cNvPicPr>
          <p:nvPr/>
        </p:nvPicPr>
        <p:blipFill>
          <a:blip r:embed="rId2">
            <a:extLst/>
          </a:blip>
          <a:srcRect t="12791"/>
          <a:stretch>
            <a:fillRect/>
          </a:stretch>
        </p:blipFill>
        <p:spPr>
          <a:xfrm>
            <a:off x="-2" y="10"/>
            <a:ext cx="12192001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Freeform 5"/>
          <p:cNvSpPr/>
          <p:nvPr/>
        </p:nvSpPr>
        <p:spPr>
          <a:xfrm flipH="1">
            <a:off x="0" y="998174"/>
            <a:ext cx="6017173" cy="5859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157"/>
                </a:moveTo>
                <a:cubicBezTo>
                  <a:pt x="21600" y="6324"/>
                  <a:pt x="21600" y="6324"/>
                  <a:pt x="21600" y="6324"/>
                </a:cubicBezTo>
                <a:cubicBezTo>
                  <a:pt x="19688" y="2563"/>
                  <a:pt x="15864" y="0"/>
                  <a:pt x="11440" y="0"/>
                </a:cubicBezTo>
                <a:cubicBezTo>
                  <a:pt x="5137" y="0"/>
                  <a:pt x="0" y="5259"/>
                  <a:pt x="0" y="11749"/>
                </a:cubicBezTo>
                <a:cubicBezTo>
                  <a:pt x="0" y="15876"/>
                  <a:pt x="2090" y="19503"/>
                  <a:pt x="5234" y="21600"/>
                </a:cubicBezTo>
                <a:cubicBezTo>
                  <a:pt x="17662" y="21600"/>
                  <a:pt x="17662" y="21600"/>
                  <a:pt x="17662" y="21600"/>
                </a:cubicBezTo>
                <a:cubicBezTo>
                  <a:pt x="19331" y="20502"/>
                  <a:pt x="20676" y="18971"/>
                  <a:pt x="21600" y="17157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spcBef>
                <a:spcPts val="1000"/>
              </a:spcBef>
              <a:defRPr sz="1600" cap="all"/>
            </a:pPr>
            <a:endParaRPr/>
          </a:p>
        </p:txBody>
      </p:sp>
      <p:sp>
        <p:nvSpPr>
          <p:cNvPr id="154" name="Заголовок 1"/>
          <p:cNvSpPr txBox="1">
            <a:spLocks noGrp="1"/>
          </p:cNvSpPr>
          <p:nvPr>
            <p:ph type="title"/>
          </p:nvPr>
        </p:nvSpPr>
        <p:spPr>
          <a:xfrm>
            <a:off x="709447" y="1913950"/>
            <a:ext cx="4204139" cy="1342755"/>
          </a:xfrm>
          <a:prstGeom prst="rect">
            <a:avLst/>
          </a:prstGeom>
        </p:spPr>
        <p:txBody>
          <a:bodyPr/>
          <a:lstStyle>
            <a:lvl1pPr algn="ctr">
              <a:defRPr sz="2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Ход обороны Брестской крепости</a:t>
            </a:r>
          </a:p>
        </p:txBody>
      </p:sp>
      <p:sp>
        <p:nvSpPr>
          <p:cNvPr id="155" name="Straight Connector 19"/>
          <p:cNvSpPr/>
          <p:nvPr/>
        </p:nvSpPr>
        <p:spPr>
          <a:xfrm>
            <a:off x="2287050" y="3337138"/>
            <a:ext cx="935421" cy="1"/>
          </a:xfrm>
          <a:prstGeom prst="line">
            <a:avLst/>
          </a:prstGeom>
          <a:ln w="25400" cap="sq">
            <a:solidFill>
              <a:srgbClr val="262626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525516" y="3417573"/>
            <a:ext cx="4593021" cy="2619840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None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t>22 июня было совершено 8 попыток прорваться в крепость со стороны немцев, однако они не дали результата. Более того, немецкая армия, вопреки всяческим прогнозам, понесла значительные потери. </a:t>
            </a:r>
          </a:p>
          <a:p>
            <a:pPr marL="0" indent="0">
              <a:buSzTx/>
              <a:buNone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t>Утром 23 июня началась бомбардировка крепости, после которой снова была произведена попытка штурма. Часть групп немецкой армии прорвались внутрь, но столкнулись с ожесточенным сопротивлением и были уничтожены – штурм снова провалился, и немцам пришлось вернуться к тактике осады. Начались протяженные бои, которые не стихали несколько дней и сильно вымотали обе армии.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333"/>
          <a:stretch>
            <a:fillRect/>
          </a:stretch>
        </p:blipFill>
        <p:spPr>
          <a:xfrm>
            <a:off x="-1" y="9"/>
            <a:ext cx="12192000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Freeform 5"/>
          <p:cNvSpPr/>
          <p:nvPr/>
        </p:nvSpPr>
        <p:spPr>
          <a:xfrm flipH="1">
            <a:off x="0" y="998174"/>
            <a:ext cx="6017173" cy="5859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157"/>
                </a:moveTo>
                <a:cubicBezTo>
                  <a:pt x="21600" y="6324"/>
                  <a:pt x="21600" y="6324"/>
                  <a:pt x="21600" y="6324"/>
                </a:cubicBezTo>
                <a:cubicBezTo>
                  <a:pt x="19688" y="2563"/>
                  <a:pt x="15864" y="0"/>
                  <a:pt x="11440" y="0"/>
                </a:cubicBezTo>
                <a:cubicBezTo>
                  <a:pt x="5137" y="0"/>
                  <a:pt x="0" y="5259"/>
                  <a:pt x="0" y="11749"/>
                </a:cubicBezTo>
                <a:cubicBezTo>
                  <a:pt x="0" y="15876"/>
                  <a:pt x="2090" y="19503"/>
                  <a:pt x="5234" y="21600"/>
                </a:cubicBezTo>
                <a:cubicBezTo>
                  <a:pt x="17662" y="21600"/>
                  <a:pt x="17662" y="21600"/>
                  <a:pt x="17662" y="21600"/>
                </a:cubicBezTo>
                <a:cubicBezTo>
                  <a:pt x="19331" y="20502"/>
                  <a:pt x="20676" y="18971"/>
                  <a:pt x="21600" y="17157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spcBef>
                <a:spcPts val="1000"/>
              </a:spcBef>
              <a:defRPr sz="1600" cap="all"/>
            </a:pPr>
            <a:endParaRPr/>
          </a:p>
        </p:txBody>
      </p:sp>
      <p:sp>
        <p:nvSpPr>
          <p:cNvPr id="160" name="Заголовок 1"/>
          <p:cNvSpPr txBox="1">
            <a:spLocks noGrp="1"/>
          </p:cNvSpPr>
          <p:nvPr>
            <p:ph type="title"/>
          </p:nvPr>
        </p:nvSpPr>
        <p:spPr>
          <a:xfrm>
            <a:off x="709447" y="1913950"/>
            <a:ext cx="4204139" cy="1342755"/>
          </a:xfrm>
          <a:prstGeom prst="rect">
            <a:avLst/>
          </a:prstGeom>
        </p:spPr>
        <p:txBody>
          <a:bodyPr/>
          <a:lstStyle>
            <a:lvl1pPr algn="ctr" defTabSz="804672">
              <a:defRPr sz="2816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Ход обороны Брестской крепости</a:t>
            </a:r>
          </a:p>
        </p:txBody>
      </p:sp>
      <p:sp>
        <p:nvSpPr>
          <p:cNvPr id="161" name="Straight Connector 10"/>
          <p:cNvSpPr/>
          <p:nvPr/>
        </p:nvSpPr>
        <p:spPr>
          <a:xfrm>
            <a:off x="2287050" y="3337138"/>
            <a:ext cx="935421" cy="1"/>
          </a:xfrm>
          <a:prstGeom prst="line">
            <a:avLst/>
          </a:prstGeom>
          <a:ln w="25400" cap="sq">
            <a:solidFill>
              <a:srgbClr val="262626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525516" y="3417573"/>
            <a:ext cx="4593021" cy="2619840"/>
          </a:xfrm>
          <a:prstGeom prst="rect">
            <a:avLst/>
          </a:prstGeom>
        </p:spPr>
        <p:txBody>
          <a:bodyPr anchor="ctr"/>
          <a:lstStyle>
            <a:lvl1pPr marL="0" indent="0" algn="just" defTabSz="905255">
              <a:spcBef>
                <a:spcPts val="900"/>
              </a:spcBef>
              <a:buSzTx/>
              <a:buNone/>
              <a:defRPr sz="1782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Сражение продолжалось несколько дней. Через несколько дней были прекращены поставки питьевой воды, и тогда обороняющиеся приняли решение выпустить из крепости женщин и детей, чтобы те сдались немцам и остались живы, однако некоторая часть женщин отказалась покидать крепость и продолжала сражаться.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rcRect l="6045" r="17954"/>
          <a:stretch>
            <a:fillRect/>
          </a:stretch>
        </p:blipFill>
        <p:spPr>
          <a:xfrm>
            <a:off x="-1" y="10"/>
            <a:ext cx="12192000" cy="685792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Freeform 5"/>
          <p:cNvSpPr/>
          <p:nvPr/>
        </p:nvSpPr>
        <p:spPr>
          <a:xfrm flipH="1">
            <a:off x="0" y="998174"/>
            <a:ext cx="6017173" cy="5859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157"/>
                </a:moveTo>
                <a:cubicBezTo>
                  <a:pt x="21600" y="6324"/>
                  <a:pt x="21600" y="6324"/>
                  <a:pt x="21600" y="6324"/>
                </a:cubicBezTo>
                <a:cubicBezTo>
                  <a:pt x="19688" y="2563"/>
                  <a:pt x="15864" y="0"/>
                  <a:pt x="11440" y="0"/>
                </a:cubicBezTo>
                <a:cubicBezTo>
                  <a:pt x="5137" y="0"/>
                  <a:pt x="0" y="5259"/>
                  <a:pt x="0" y="11749"/>
                </a:cubicBezTo>
                <a:cubicBezTo>
                  <a:pt x="0" y="15876"/>
                  <a:pt x="2090" y="19503"/>
                  <a:pt x="5234" y="21600"/>
                </a:cubicBezTo>
                <a:cubicBezTo>
                  <a:pt x="17662" y="21600"/>
                  <a:pt x="17662" y="21600"/>
                  <a:pt x="17662" y="21600"/>
                </a:cubicBezTo>
                <a:cubicBezTo>
                  <a:pt x="19331" y="20502"/>
                  <a:pt x="20676" y="18971"/>
                  <a:pt x="21600" y="17157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spcBef>
                <a:spcPts val="1000"/>
              </a:spcBef>
              <a:defRPr sz="1600" cap="all"/>
            </a:pPr>
            <a:endParaRPr/>
          </a:p>
        </p:txBody>
      </p:sp>
      <p:sp>
        <p:nvSpPr>
          <p:cNvPr id="166" name="Заголовок 1"/>
          <p:cNvSpPr txBox="1">
            <a:spLocks noGrp="1"/>
          </p:cNvSpPr>
          <p:nvPr>
            <p:ph type="title"/>
          </p:nvPr>
        </p:nvSpPr>
        <p:spPr>
          <a:xfrm>
            <a:off x="709447" y="1913950"/>
            <a:ext cx="4204139" cy="1342755"/>
          </a:xfrm>
          <a:prstGeom prst="rect">
            <a:avLst/>
          </a:prstGeom>
        </p:spPr>
        <p:txBody>
          <a:bodyPr/>
          <a:lstStyle>
            <a:lvl1pPr algn="ctr" defTabSz="804672">
              <a:defRPr sz="2816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Ход обороны Брестской крепости</a:t>
            </a:r>
          </a:p>
        </p:txBody>
      </p:sp>
      <p:sp>
        <p:nvSpPr>
          <p:cNvPr id="167" name="Straight Connector 10"/>
          <p:cNvSpPr/>
          <p:nvPr/>
        </p:nvSpPr>
        <p:spPr>
          <a:xfrm>
            <a:off x="2287050" y="3337138"/>
            <a:ext cx="935421" cy="1"/>
          </a:xfrm>
          <a:prstGeom prst="line">
            <a:avLst/>
          </a:prstGeom>
          <a:ln w="25400" cap="sq">
            <a:solidFill>
              <a:srgbClr val="262626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525516" y="3417573"/>
            <a:ext cx="4593021" cy="2619840"/>
          </a:xfrm>
          <a:prstGeom prst="rect">
            <a:avLst/>
          </a:prstGeom>
        </p:spPr>
        <p:txBody>
          <a:bodyPr anchor="ctr"/>
          <a:lstStyle>
            <a:lvl1pPr marL="0" indent="0" algn="just">
              <a:buSzTx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26 июня немцы предприняли еще несколько попыток прорваться в Брестскую крепость, удалось это сделать частично – несколько групп прорвались внутрь. Лишь к концу месяца немецкая армия смогла захватить большую часть крепости, убив советских солдат. Однако разрозненные и потерявшие единую линию обороны группы, все еще продолжали оказывать отчаянное сопротивление даже тогда, когда крепость была взята немцами.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7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" name="Заголовок 1"/>
          <p:cNvSpPr txBox="1">
            <a:spLocks noGrp="1"/>
          </p:cNvSpPr>
          <p:nvPr>
            <p:ph type="title"/>
          </p:nvPr>
        </p:nvSpPr>
        <p:spPr>
          <a:xfrm>
            <a:off x="-1" y="0"/>
            <a:ext cx="2602177" cy="597159"/>
          </a:xfrm>
          <a:prstGeom prst="rect">
            <a:avLst/>
          </a:prstGeom>
        </p:spPr>
        <p:txBody>
          <a:bodyPr/>
          <a:lstStyle>
            <a:lvl1pPr algn="ctr">
              <a:defRPr sz="2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Защитники</a:t>
            </a:r>
          </a:p>
        </p:txBody>
      </p:sp>
      <p:pic>
        <p:nvPicPr>
          <p:cNvPr id="172" name="Рисунок 9" descr="Рисунок 9"/>
          <p:cNvPicPr>
            <a:picLocks noChangeAspect="1"/>
          </p:cNvPicPr>
          <p:nvPr/>
        </p:nvPicPr>
        <p:blipFill>
          <a:blip r:embed="rId2">
            <a:extLst/>
          </a:blip>
          <a:srcRect l="10879" r="3" b="3"/>
          <a:stretch>
            <a:fillRect/>
          </a:stretch>
        </p:blipFill>
        <p:spPr>
          <a:xfrm>
            <a:off x="3594313" y="10"/>
            <a:ext cx="2987164" cy="4381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Рисунок 10" descr="Рисунок 10"/>
          <p:cNvPicPr>
            <a:picLocks noChangeAspect="1"/>
          </p:cNvPicPr>
          <p:nvPr/>
        </p:nvPicPr>
        <p:blipFill>
          <a:blip r:embed="rId3">
            <a:extLst/>
          </a:blip>
          <a:srcRect r="4292"/>
          <a:stretch>
            <a:fillRect/>
          </a:stretch>
        </p:blipFill>
        <p:spPr>
          <a:xfrm>
            <a:off x="6517468" y="2435511"/>
            <a:ext cx="2931067" cy="442240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Rectangle 19"/>
          <p:cNvSpPr/>
          <p:nvPr/>
        </p:nvSpPr>
        <p:spPr>
          <a:xfrm>
            <a:off x="3581399" y="4374005"/>
            <a:ext cx="2947059" cy="62195"/>
          </a:xfrm>
          <a:prstGeom prst="rect">
            <a:avLst/>
          </a:prstGeom>
          <a:solidFill>
            <a:srgbClr val="222A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5" name="Рисунок 12" descr="Рисунок 12"/>
          <p:cNvPicPr>
            <a:picLocks noChangeAspect="1"/>
          </p:cNvPicPr>
          <p:nvPr/>
        </p:nvPicPr>
        <p:blipFill>
          <a:blip r:embed="rId4">
            <a:extLst/>
          </a:blip>
          <a:srcRect r="6611" b="3"/>
          <a:stretch>
            <a:fillRect/>
          </a:stretch>
        </p:blipFill>
        <p:spPr>
          <a:xfrm>
            <a:off x="9501551" y="-2"/>
            <a:ext cx="2690448" cy="4381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Рисунок 11" descr="Рисунок 11"/>
          <p:cNvPicPr>
            <a:picLocks noChangeAspect="1"/>
          </p:cNvPicPr>
          <p:nvPr/>
        </p:nvPicPr>
        <p:blipFill>
          <a:blip r:embed="rId5">
            <a:extLst/>
          </a:blip>
          <a:srcRect t="25349" b="8094"/>
          <a:stretch>
            <a:fillRect/>
          </a:stretch>
        </p:blipFill>
        <p:spPr>
          <a:xfrm>
            <a:off x="20" y="4438013"/>
            <a:ext cx="3635988" cy="241998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Rectangle 21"/>
          <p:cNvSpPr/>
          <p:nvPr/>
        </p:nvSpPr>
        <p:spPr>
          <a:xfrm rot="5400000">
            <a:off x="190800" y="3396996"/>
            <a:ext cx="6858001" cy="64009"/>
          </a:xfrm>
          <a:prstGeom prst="rect">
            <a:avLst/>
          </a:prstGeom>
          <a:solidFill>
            <a:srgbClr val="222A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Rectangle 23"/>
          <p:cNvSpPr/>
          <p:nvPr/>
        </p:nvSpPr>
        <p:spPr>
          <a:xfrm>
            <a:off x="-1" y="4374005"/>
            <a:ext cx="3636154" cy="64008"/>
          </a:xfrm>
          <a:prstGeom prst="rect">
            <a:avLst/>
          </a:prstGeom>
          <a:solidFill>
            <a:srgbClr val="222A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" name="Rectangle 25"/>
          <p:cNvSpPr/>
          <p:nvPr/>
        </p:nvSpPr>
        <p:spPr>
          <a:xfrm rot="5400000">
            <a:off x="3120471" y="3396996"/>
            <a:ext cx="6858001" cy="64009"/>
          </a:xfrm>
          <a:prstGeom prst="rect">
            <a:avLst/>
          </a:prstGeom>
          <a:solidFill>
            <a:srgbClr val="222A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Rectangle 27"/>
          <p:cNvSpPr/>
          <p:nvPr/>
        </p:nvSpPr>
        <p:spPr>
          <a:xfrm rot="5400000">
            <a:off x="6040580" y="3396996"/>
            <a:ext cx="6858001" cy="64009"/>
          </a:xfrm>
          <a:prstGeom prst="rect">
            <a:avLst/>
          </a:prstGeom>
          <a:solidFill>
            <a:srgbClr val="222A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" name="Rectangle 29"/>
          <p:cNvSpPr/>
          <p:nvPr/>
        </p:nvSpPr>
        <p:spPr>
          <a:xfrm>
            <a:off x="6534373" y="2382391"/>
            <a:ext cx="2967181" cy="64008"/>
          </a:xfrm>
          <a:prstGeom prst="rect">
            <a:avLst/>
          </a:prstGeom>
          <a:solidFill>
            <a:srgbClr val="222A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" name="Rectangle 31"/>
          <p:cNvSpPr/>
          <p:nvPr/>
        </p:nvSpPr>
        <p:spPr>
          <a:xfrm>
            <a:off x="9445414" y="4375610"/>
            <a:ext cx="2743200" cy="60589"/>
          </a:xfrm>
          <a:prstGeom prst="rect">
            <a:avLst/>
          </a:prstGeom>
          <a:solidFill>
            <a:srgbClr val="222A3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Прямоугольник 18"/>
          <p:cNvSpPr txBox="1"/>
          <p:nvPr/>
        </p:nvSpPr>
        <p:spPr>
          <a:xfrm>
            <a:off x="3688268" y="4436200"/>
            <a:ext cx="284748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4F53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Полковой комиссар Фомин Ефим Моисеевич</a:t>
            </a:r>
          </a:p>
        </p:txBody>
      </p:sp>
      <p:sp>
        <p:nvSpPr>
          <p:cNvPr id="184" name="Прямоугольник 20"/>
          <p:cNvSpPr txBox="1"/>
          <p:nvPr/>
        </p:nvSpPr>
        <p:spPr>
          <a:xfrm>
            <a:off x="6656689" y="2158512"/>
            <a:ext cx="272254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000">
                <a:solidFill>
                  <a:srgbClr val="4F53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Капитан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/>
              </a:rPr>
              <a:t> </a:t>
            </a:r>
            <a:r>
              <a:t>Зубачёв Иван Николаевич</a:t>
            </a:r>
          </a:p>
        </p:txBody>
      </p:sp>
      <p:sp>
        <p:nvSpPr>
          <p:cNvPr id="185" name="Прямоугольник 22"/>
          <p:cNvSpPr txBox="1"/>
          <p:nvPr/>
        </p:nvSpPr>
        <p:spPr>
          <a:xfrm>
            <a:off x="9607155" y="4436200"/>
            <a:ext cx="2651760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Майор Гаврилов Пётр Михайлович</a:t>
            </a:r>
          </a:p>
        </p:txBody>
      </p:sp>
      <p:sp>
        <p:nvSpPr>
          <p:cNvPr id="186" name="Прямоугольник 24"/>
          <p:cNvSpPr txBox="1"/>
          <p:nvPr/>
        </p:nvSpPr>
        <p:spPr>
          <a:xfrm>
            <a:off x="23550" y="4127784"/>
            <a:ext cx="3502875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000">
                <a:solidFill>
                  <a:srgbClr val="4F53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Лейтенант НКВД Кижеватов Андрей Митрофанович</a:t>
            </a:r>
          </a:p>
        </p:txBody>
      </p:sp>
      <p:sp>
        <p:nvSpPr>
          <p:cNvPr id="187" name="TextBox 28"/>
          <p:cNvSpPr txBox="1"/>
          <p:nvPr/>
        </p:nvSpPr>
        <p:spPr>
          <a:xfrm>
            <a:off x="245533" y="714279"/>
            <a:ext cx="3058907" cy="3787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Ошеломленные таким яростным сопротивлением противник вынужден был отметить стойкость советских солдат. В июле генерал Шлиппер в "Донесении о занятии Брест-Литовска" сообщал: "Наступление на крепость, в которой сидит отважный защитник, стоит много крови. Эта простая истина еще раз доказана при взятии Брестской крепости. Русские в Брест-Литовске дрались исключительно настойчиво и упорно, они показали превосходную выучку пехоты и доказали замечательную волю к сопротивлению".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rcRect t="3434"/>
          <a:stretch>
            <a:fillRect/>
          </a:stretch>
        </p:blipFill>
        <p:spPr>
          <a:xfrm>
            <a:off x="-2" y="10"/>
            <a:ext cx="12192001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Freeform 5"/>
          <p:cNvSpPr/>
          <p:nvPr/>
        </p:nvSpPr>
        <p:spPr>
          <a:xfrm flipH="1">
            <a:off x="0" y="998174"/>
            <a:ext cx="6017173" cy="5859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157"/>
                </a:moveTo>
                <a:cubicBezTo>
                  <a:pt x="21600" y="6324"/>
                  <a:pt x="21600" y="6324"/>
                  <a:pt x="21600" y="6324"/>
                </a:cubicBezTo>
                <a:cubicBezTo>
                  <a:pt x="19688" y="2563"/>
                  <a:pt x="15864" y="0"/>
                  <a:pt x="11440" y="0"/>
                </a:cubicBezTo>
                <a:cubicBezTo>
                  <a:pt x="5137" y="0"/>
                  <a:pt x="0" y="5259"/>
                  <a:pt x="0" y="11749"/>
                </a:cubicBezTo>
                <a:cubicBezTo>
                  <a:pt x="0" y="15876"/>
                  <a:pt x="2090" y="19503"/>
                  <a:pt x="5234" y="21600"/>
                </a:cubicBezTo>
                <a:cubicBezTo>
                  <a:pt x="17662" y="21600"/>
                  <a:pt x="17662" y="21600"/>
                  <a:pt x="17662" y="21600"/>
                </a:cubicBezTo>
                <a:cubicBezTo>
                  <a:pt x="19331" y="20502"/>
                  <a:pt x="20676" y="18971"/>
                  <a:pt x="21600" y="17157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spcBef>
                <a:spcPts val="1000"/>
              </a:spcBef>
              <a:defRPr sz="1600" cap="all"/>
            </a:pPr>
            <a:endParaRPr/>
          </a:p>
        </p:txBody>
      </p:sp>
      <p:sp>
        <p:nvSpPr>
          <p:cNvPr id="191" name="Заголовок 1"/>
          <p:cNvSpPr txBox="1">
            <a:spLocks noGrp="1"/>
          </p:cNvSpPr>
          <p:nvPr>
            <p:ph type="title"/>
          </p:nvPr>
        </p:nvSpPr>
        <p:spPr>
          <a:xfrm>
            <a:off x="709447" y="1913950"/>
            <a:ext cx="4204139" cy="1342755"/>
          </a:xfrm>
          <a:prstGeom prst="rect">
            <a:avLst/>
          </a:prstGeom>
        </p:spPr>
        <p:txBody>
          <a:bodyPr/>
          <a:lstStyle>
            <a:lvl1pPr algn="ctr" defTabSz="813816">
              <a:defRPr sz="2492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Значение и итоги обороны Брестской крепости</a:t>
            </a:r>
          </a:p>
        </p:txBody>
      </p:sp>
      <p:sp>
        <p:nvSpPr>
          <p:cNvPr id="192" name="Straight Connector 10"/>
          <p:cNvSpPr/>
          <p:nvPr/>
        </p:nvSpPr>
        <p:spPr>
          <a:xfrm>
            <a:off x="2287050" y="3337138"/>
            <a:ext cx="935421" cy="1"/>
          </a:xfrm>
          <a:prstGeom prst="line">
            <a:avLst/>
          </a:prstGeom>
          <a:ln w="25400" cap="sq">
            <a:solidFill>
              <a:srgbClr val="262626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525516" y="3417573"/>
            <a:ext cx="4593021" cy="2619840"/>
          </a:xfrm>
          <a:prstGeom prst="rect">
            <a:avLst/>
          </a:prstGeom>
        </p:spPr>
        <p:txBody>
          <a:bodyPr anchor="ctr"/>
          <a:lstStyle>
            <a:lvl1pPr marL="0" indent="0" algn="just">
              <a:buSzTx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Сопротивление отдельных групп солдат продолжалось вплоть до осени, пока все эти группы не были уничтожены немцами и не погиб последний защитник Брестской крепости. В ходе обороны Брестской крепости, советские войска понесли колоссальные потери, однако в то же самое время, армия проявила неподдельное мужество, тем самым показав, что война для немцев не будет такой легкой, как рассчитывал Гитлер. Обороняющиеся были признаны героями войны.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rcRect t="10778" b="4317"/>
          <a:stretch>
            <a:fillRect/>
          </a:stretch>
        </p:blipFill>
        <p:spPr>
          <a:xfrm>
            <a:off x="-2" y="9"/>
            <a:ext cx="12192001" cy="6857992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Freeform 5"/>
          <p:cNvSpPr/>
          <p:nvPr/>
        </p:nvSpPr>
        <p:spPr>
          <a:xfrm flipH="1">
            <a:off x="0" y="998174"/>
            <a:ext cx="6017173" cy="5859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157"/>
                </a:moveTo>
                <a:cubicBezTo>
                  <a:pt x="21600" y="6324"/>
                  <a:pt x="21600" y="6324"/>
                  <a:pt x="21600" y="6324"/>
                </a:cubicBezTo>
                <a:cubicBezTo>
                  <a:pt x="19688" y="2563"/>
                  <a:pt x="15864" y="0"/>
                  <a:pt x="11440" y="0"/>
                </a:cubicBezTo>
                <a:cubicBezTo>
                  <a:pt x="5137" y="0"/>
                  <a:pt x="0" y="5259"/>
                  <a:pt x="0" y="11749"/>
                </a:cubicBezTo>
                <a:cubicBezTo>
                  <a:pt x="0" y="15876"/>
                  <a:pt x="2090" y="19503"/>
                  <a:pt x="5234" y="21600"/>
                </a:cubicBezTo>
                <a:cubicBezTo>
                  <a:pt x="17662" y="21600"/>
                  <a:pt x="17662" y="21600"/>
                  <a:pt x="17662" y="21600"/>
                </a:cubicBezTo>
                <a:cubicBezTo>
                  <a:pt x="19331" y="20502"/>
                  <a:pt x="20676" y="18971"/>
                  <a:pt x="21600" y="17157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spcBef>
                <a:spcPts val="1000"/>
              </a:spcBef>
              <a:defRPr sz="1600" cap="all"/>
            </a:pPr>
            <a:endParaRPr/>
          </a:p>
        </p:txBody>
      </p:sp>
      <p:sp>
        <p:nvSpPr>
          <p:cNvPr id="100" name="Заголовок 1"/>
          <p:cNvSpPr txBox="1">
            <a:spLocks noGrp="1"/>
          </p:cNvSpPr>
          <p:nvPr>
            <p:ph type="title"/>
          </p:nvPr>
        </p:nvSpPr>
        <p:spPr>
          <a:xfrm>
            <a:off x="709447" y="1913950"/>
            <a:ext cx="4204139" cy="1342755"/>
          </a:xfrm>
          <a:prstGeom prst="rect">
            <a:avLst/>
          </a:prstGeom>
        </p:spPr>
        <p:txBody>
          <a:bodyPr/>
          <a:lstStyle>
            <a:lvl1pPr algn="ctr" defTabSz="905255">
              <a:defRPr sz="2475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Хроника Бреста времен Великой Отечественной войны</a:t>
            </a:r>
          </a:p>
        </p:txBody>
      </p:sp>
      <p:sp>
        <p:nvSpPr>
          <p:cNvPr id="101" name="Straight Connector 43"/>
          <p:cNvSpPr/>
          <p:nvPr/>
        </p:nvSpPr>
        <p:spPr>
          <a:xfrm>
            <a:off x="2287050" y="3337138"/>
            <a:ext cx="935421" cy="1"/>
          </a:xfrm>
          <a:prstGeom prst="line">
            <a:avLst/>
          </a:prstGeom>
          <a:ln w="25400" cap="sq">
            <a:solidFill>
              <a:srgbClr val="262626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525516" y="3417573"/>
            <a:ext cx="4593021" cy="2619840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Потери СССР Всего: около 962 человек погибло. </a:t>
            </a:r>
          </a:p>
          <a:p>
            <a:pPr marL="0" indent="0"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Потери фашистской Германии Всего: 482 убитых, около 1 000 раненых.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rcRect t="17280"/>
          <a:stretch>
            <a:fillRect/>
          </a:stretch>
        </p:blipFill>
        <p:spPr>
          <a:xfrm>
            <a:off x="-2" y="9"/>
            <a:ext cx="12192001" cy="6857992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Freeform 5"/>
          <p:cNvSpPr/>
          <p:nvPr/>
        </p:nvSpPr>
        <p:spPr>
          <a:xfrm flipH="1">
            <a:off x="0" y="998174"/>
            <a:ext cx="6017173" cy="5859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157"/>
                </a:moveTo>
                <a:cubicBezTo>
                  <a:pt x="21600" y="6324"/>
                  <a:pt x="21600" y="6324"/>
                  <a:pt x="21600" y="6324"/>
                </a:cubicBezTo>
                <a:cubicBezTo>
                  <a:pt x="19688" y="2563"/>
                  <a:pt x="15864" y="0"/>
                  <a:pt x="11440" y="0"/>
                </a:cubicBezTo>
                <a:cubicBezTo>
                  <a:pt x="5137" y="0"/>
                  <a:pt x="0" y="5259"/>
                  <a:pt x="0" y="11749"/>
                </a:cubicBezTo>
                <a:cubicBezTo>
                  <a:pt x="0" y="15876"/>
                  <a:pt x="2090" y="19503"/>
                  <a:pt x="5234" y="21600"/>
                </a:cubicBezTo>
                <a:cubicBezTo>
                  <a:pt x="17662" y="21600"/>
                  <a:pt x="17662" y="21600"/>
                  <a:pt x="17662" y="21600"/>
                </a:cubicBezTo>
                <a:cubicBezTo>
                  <a:pt x="19331" y="20502"/>
                  <a:pt x="20676" y="18971"/>
                  <a:pt x="21600" y="17157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spcBef>
                <a:spcPts val="1000"/>
              </a:spcBef>
              <a:defRPr sz="1600" cap="all"/>
            </a:pPr>
            <a:endParaRPr/>
          </a:p>
        </p:txBody>
      </p:sp>
      <p:sp>
        <p:nvSpPr>
          <p:cNvPr id="106" name="Заголовок 1"/>
          <p:cNvSpPr txBox="1">
            <a:spLocks noGrp="1"/>
          </p:cNvSpPr>
          <p:nvPr>
            <p:ph type="title"/>
          </p:nvPr>
        </p:nvSpPr>
        <p:spPr>
          <a:xfrm>
            <a:off x="709447" y="1913950"/>
            <a:ext cx="4204139" cy="1342755"/>
          </a:xfrm>
          <a:prstGeom prst="rect">
            <a:avLst/>
          </a:prstGeom>
        </p:spPr>
        <p:txBody>
          <a:bodyPr/>
          <a:lstStyle>
            <a:lvl1pPr algn="ctr">
              <a:defRPr sz="2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Брестская крепость накануне войны</a:t>
            </a:r>
          </a:p>
        </p:txBody>
      </p:sp>
      <p:sp>
        <p:nvSpPr>
          <p:cNvPr id="107" name="Straight Connector 10"/>
          <p:cNvSpPr/>
          <p:nvPr/>
        </p:nvSpPr>
        <p:spPr>
          <a:xfrm>
            <a:off x="2287050" y="3337138"/>
            <a:ext cx="935421" cy="1"/>
          </a:xfrm>
          <a:prstGeom prst="line">
            <a:avLst/>
          </a:prstGeom>
          <a:ln w="25400" cap="sq">
            <a:solidFill>
              <a:srgbClr val="262626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525516" y="3601296"/>
            <a:ext cx="4593021" cy="2690447"/>
          </a:xfrm>
          <a:prstGeom prst="rect">
            <a:avLst/>
          </a:prstGeom>
        </p:spPr>
        <p:txBody>
          <a:bodyPr anchor="ctr"/>
          <a:lstStyle>
            <a:lvl1pPr marL="0" indent="0" defTabSz="886968">
              <a:lnSpc>
                <a:spcPct val="81000"/>
              </a:lnSpc>
              <a:spcBef>
                <a:spcPts val="900"/>
              </a:spcBef>
              <a:buSzTx/>
              <a:buNone/>
              <a:defRPr sz="126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Город Брест вошел в состав Советского Союза незадолго до начала войны - в 1939 году. К тому моменту, крепость уже утратила свое военное значение. Брестская крепость была построена в 19 веке и являлась частью оборонительных укреплений Российской Империи на ее западных границах. К моменту начала войны, Брестская крепость в основном использовалась для размещения в ней гарнизонов военнослужащих, а также ряда семей военного командования, госпиталя и хозяйственных помещений. К моменту вероломного нападения Германии на СССР, в крепости проживало порядка 8000 военнослужащих и около 300 семей командования. Оружие и припасы в крепости имелись, однако их количество не было рассчитано на проведение военных действий.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Рисунок 9" descr="Рисунок 9"/>
          <p:cNvPicPr>
            <a:picLocks noChangeAspect="1"/>
          </p:cNvPicPr>
          <p:nvPr/>
        </p:nvPicPr>
        <p:blipFill>
          <a:blip r:embed="rId2">
            <a:extLst/>
          </a:blip>
          <a:srcRect t="10634" b="4779"/>
          <a:stretch>
            <a:fillRect/>
          </a:stretch>
        </p:blipFill>
        <p:spPr>
          <a:xfrm>
            <a:off x="-2" y="9"/>
            <a:ext cx="12192001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Freeform 5"/>
          <p:cNvSpPr/>
          <p:nvPr/>
        </p:nvSpPr>
        <p:spPr>
          <a:xfrm flipH="1">
            <a:off x="0" y="998174"/>
            <a:ext cx="6017173" cy="5859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157"/>
                </a:moveTo>
                <a:cubicBezTo>
                  <a:pt x="21600" y="6324"/>
                  <a:pt x="21600" y="6324"/>
                  <a:pt x="21600" y="6324"/>
                </a:cubicBezTo>
                <a:cubicBezTo>
                  <a:pt x="19688" y="2563"/>
                  <a:pt x="15864" y="0"/>
                  <a:pt x="11440" y="0"/>
                </a:cubicBezTo>
                <a:cubicBezTo>
                  <a:pt x="5137" y="0"/>
                  <a:pt x="0" y="5259"/>
                  <a:pt x="0" y="11749"/>
                </a:cubicBezTo>
                <a:cubicBezTo>
                  <a:pt x="0" y="15876"/>
                  <a:pt x="2090" y="19503"/>
                  <a:pt x="5234" y="21600"/>
                </a:cubicBezTo>
                <a:cubicBezTo>
                  <a:pt x="17662" y="21600"/>
                  <a:pt x="17662" y="21600"/>
                  <a:pt x="17662" y="21600"/>
                </a:cubicBezTo>
                <a:cubicBezTo>
                  <a:pt x="19331" y="20502"/>
                  <a:pt x="20676" y="18971"/>
                  <a:pt x="21600" y="17157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spcBef>
                <a:spcPts val="1000"/>
              </a:spcBef>
              <a:defRPr sz="1600" cap="all"/>
            </a:pPr>
            <a:endParaRPr/>
          </a:p>
        </p:txBody>
      </p:sp>
      <p:sp>
        <p:nvSpPr>
          <p:cNvPr id="112" name="Заголовок 1"/>
          <p:cNvSpPr txBox="1">
            <a:spLocks noGrp="1"/>
          </p:cNvSpPr>
          <p:nvPr>
            <p:ph type="title"/>
          </p:nvPr>
        </p:nvSpPr>
        <p:spPr>
          <a:xfrm>
            <a:off x="709447" y="1913950"/>
            <a:ext cx="4204139" cy="1342755"/>
          </a:xfrm>
          <a:prstGeom prst="rect">
            <a:avLst/>
          </a:prstGeom>
        </p:spPr>
        <p:txBody>
          <a:bodyPr/>
          <a:lstStyle>
            <a:lvl1pPr algn="ctr">
              <a:defRPr sz="2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Оборона Брестской крепости </a:t>
            </a:r>
          </a:p>
        </p:txBody>
      </p:sp>
      <p:sp>
        <p:nvSpPr>
          <p:cNvPr id="113" name="Straight Connector 16"/>
          <p:cNvSpPr/>
          <p:nvPr/>
        </p:nvSpPr>
        <p:spPr>
          <a:xfrm>
            <a:off x="2287050" y="3337138"/>
            <a:ext cx="935421" cy="1"/>
          </a:xfrm>
          <a:prstGeom prst="line">
            <a:avLst/>
          </a:prstGeom>
          <a:ln w="25400" cap="sq">
            <a:solidFill>
              <a:srgbClr val="262626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525516" y="3601296"/>
            <a:ext cx="4593021" cy="2765945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ct val="81000"/>
              </a:lnSpc>
              <a:buSzTx/>
              <a:buNone/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Одно из самых первых сражений между советской и немецкой армией в период Великой Отечественной войны.</a:t>
            </a:r>
            <a:br/>
            <a:r>
              <a:t>Оборона Брестской крепости длилась с 22 июня – 30 июня 1941 года. Брест, был одним из пограничных гарнизонов на территории СССР, он прикрывал путь к центральной магистрали, ведущей в Минск. Именно поэтому Брест и оказался одним из первых городов, который подвергся атаке после нападения Германии.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rcRect t="4661"/>
          <a:stretch>
            <a:fillRect/>
          </a:stretch>
        </p:blipFill>
        <p:spPr>
          <a:xfrm>
            <a:off x="-2" y="10"/>
            <a:ext cx="12192001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Freeform 5"/>
          <p:cNvSpPr/>
          <p:nvPr/>
        </p:nvSpPr>
        <p:spPr>
          <a:xfrm flipH="1">
            <a:off x="0" y="998174"/>
            <a:ext cx="6017173" cy="5859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157"/>
                </a:moveTo>
                <a:cubicBezTo>
                  <a:pt x="21600" y="6324"/>
                  <a:pt x="21600" y="6324"/>
                  <a:pt x="21600" y="6324"/>
                </a:cubicBezTo>
                <a:cubicBezTo>
                  <a:pt x="19688" y="2563"/>
                  <a:pt x="15864" y="0"/>
                  <a:pt x="11440" y="0"/>
                </a:cubicBezTo>
                <a:cubicBezTo>
                  <a:pt x="5137" y="0"/>
                  <a:pt x="0" y="5259"/>
                  <a:pt x="0" y="11749"/>
                </a:cubicBezTo>
                <a:cubicBezTo>
                  <a:pt x="0" y="15876"/>
                  <a:pt x="2090" y="19503"/>
                  <a:pt x="5234" y="21600"/>
                </a:cubicBezTo>
                <a:cubicBezTo>
                  <a:pt x="17662" y="21600"/>
                  <a:pt x="17662" y="21600"/>
                  <a:pt x="17662" y="21600"/>
                </a:cubicBezTo>
                <a:cubicBezTo>
                  <a:pt x="19331" y="20502"/>
                  <a:pt x="20676" y="18971"/>
                  <a:pt x="21600" y="17157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spcBef>
                <a:spcPts val="1000"/>
              </a:spcBef>
              <a:defRPr sz="1600" cap="all"/>
            </a:pPr>
            <a:endParaRPr/>
          </a:p>
        </p:txBody>
      </p:sp>
      <p:sp>
        <p:nvSpPr>
          <p:cNvPr id="118" name="Заголовок 1"/>
          <p:cNvSpPr txBox="1">
            <a:spLocks noGrp="1"/>
          </p:cNvSpPr>
          <p:nvPr>
            <p:ph type="title"/>
          </p:nvPr>
        </p:nvSpPr>
        <p:spPr>
          <a:xfrm>
            <a:off x="709447" y="1913950"/>
            <a:ext cx="4204139" cy="1342755"/>
          </a:xfrm>
          <a:prstGeom prst="rect">
            <a:avLst/>
          </a:prstGeom>
        </p:spPr>
        <p:txBody>
          <a:bodyPr/>
          <a:lstStyle>
            <a:lvl1pPr algn="ctr">
              <a:defRPr sz="2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Оборона Брестской крепости </a:t>
            </a:r>
          </a:p>
        </p:txBody>
      </p:sp>
      <p:sp>
        <p:nvSpPr>
          <p:cNvPr id="119" name="Straight Connector 10"/>
          <p:cNvSpPr/>
          <p:nvPr/>
        </p:nvSpPr>
        <p:spPr>
          <a:xfrm>
            <a:off x="2287050" y="3337138"/>
            <a:ext cx="935421" cy="1"/>
          </a:xfrm>
          <a:prstGeom prst="line">
            <a:avLst/>
          </a:prstGeom>
          <a:ln w="25400" cap="sq">
            <a:solidFill>
              <a:srgbClr val="262626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0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525516" y="3417573"/>
            <a:ext cx="4593021" cy="2619840"/>
          </a:xfrm>
          <a:prstGeom prst="rect">
            <a:avLst/>
          </a:prstGeom>
        </p:spPr>
        <p:txBody>
          <a:bodyPr anchor="ctr"/>
          <a:lstStyle>
            <a:lvl1pPr marL="0" indent="0" algn="just">
              <a:buSzTx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Советская армия в течение недели сдерживала натиск неприятеля, несмотря на численное превосходство немцев, а также поддержку со стороны артиллерии и авиации. В результате продолжительной осады, немцы все-таки смогли завладеть главными укреплениями Брестской крепости и разрушить их. Однако на других участках, борьба шла еще довольно продолжительное время – небольшие группы, оставшиеся после налета, оказывали сопротивление неприятелю из последних сил.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rcRect t="7428" b="16301"/>
          <a:stretch>
            <a:fillRect/>
          </a:stretch>
        </p:blipFill>
        <p:spPr>
          <a:xfrm>
            <a:off x="-2" y="9"/>
            <a:ext cx="12192001" cy="6857992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Freeform 5"/>
          <p:cNvSpPr/>
          <p:nvPr/>
        </p:nvSpPr>
        <p:spPr>
          <a:xfrm flipH="1">
            <a:off x="0" y="998174"/>
            <a:ext cx="6017173" cy="5859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157"/>
                </a:moveTo>
                <a:cubicBezTo>
                  <a:pt x="21600" y="6324"/>
                  <a:pt x="21600" y="6324"/>
                  <a:pt x="21600" y="6324"/>
                </a:cubicBezTo>
                <a:cubicBezTo>
                  <a:pt x="19688" y="2563"/>
                  <a:pt x="15864" y="0"/>
                  <a:pt x="11440" y="0"/>
                </a:cubicBezTo>
                <a:cubicBezTo>
                  <a:pt x="5137" y="0"/>
                  <a:pt x="0" y="5259"/>
                  <a:pt x="0" y="11749"/>
                </a:cubicBezTo>
                <a:cubicBezTo>
                  <a:pt x="0" y="15876"/>
                  <a:pt x="2090" y="19503"/>
                  <a:pt x="5234" y="21600"/>
                </a:cubicBezTo>
                <a:cubicBezTo>
                  <a:pt x="17662" y="21600"/>
                  <a:pt x="17662" y="21600"/>
                  <a:pt x="17662" y="21600"/>
                </a:cubicBezTo>
                <a:cubicBezTo>
                  <a:pt x="19331" y="20502"/>
                  <a:pt x="20676" y="18971"/>
                  <a:pt x="21600" y="17157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spcBef>
                <a:spcPts val="1000"/>
              </a:spcBef>
              <a:defRPr sz="1600" cap="all"/>
            </a:pPr>
            <a:endParaRPr/>
          </a:p>
        </p:txBody>
      </p:sp>
      <p:sp>
        <p:nvSpPr>
          <p:cNvPr id="124" name="Заголовок 1"/>
          <p:cNvSpPr txBox="1">
            <a:spLocks noGrp="1"/>
          </p:cNvSpPr>
          <p:nvPr>
            <p:ph type="title"/>
          </p:nvPr>
        </p:nvSpPr>
        <p:spPr>
          <a:xfrm>
            <a:off x="709447" y="1913950"/>
            <a:ext cx="4204139" cy="1342755"/>
          </a:xfrm>
          <a:prstGeom prst="rect">
            <a:avLst/>
          </a:prstGeom>
        </p:spPr>
        <p:txBody>
          <a:bodyPr/>
          <a:lstStyle>
            <a:lvl1pPr algn="ctr">
              <a:defRPr sz="2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Оборона Брестской крепости </a:t>
            </a:r>
          </a:p>
        </p:txBody>
      </p:sp>
      <p:sp>
        <p:nvSpPr>
          <p:cNvPr id="125" name="Straight Connector 10"/>
          <p:cNvSpPr/>
          <p:nvPr/>
        </p:nvSpPr>
        <p:spPr>
          <a:xfrm>
            <a:off x="2287050" y="3337138"/>
            <a:ext cx="935421" cy="1"/>
          </a:xfrm>
          <a:prstGeom prst="line">
            <a:avLst/>
          </a:prstGeom>
          <a:ln w="25400" cap="sq">
            <a:solidFill>
              <a:srgbClr val="262626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525516" y="3417573"/>
            <a:ext cx="4593021" cy="2916114"/>
          </a:xfrm>
          <a:prstGeom prst="rect">
            <a:avLst/>
          </a:prstGeom>
        </p:spPr>
        <p:txBody>
          <a:bodyPr anchor="ctr"/>
          <a:lstStyle>
            <a:lvl1pPr marL="0" indent="0" algn="just">
              <a:buSzTx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Оборона Брестской крепости, стала очень важным сражением, в котором советские войска смогли показать свою готовность защищаться до последней капли крови, несмотря на преимущества противника. Оборона Бреста вошла в историю, как одна из самых кровавых осад, ив то же самое время, как одно из самых великих сражений, показавших все мужество советской армии.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rcRect l="3537" r="20905"/>
          <a:stretch>
            <a:fillRect/>
          </a:stretch>
        </p:blipFill>
        <p:spPr>
          <a:xfrm>
            <a:off x="-1" y="9"/>
            <a:ext cx="12192000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Freeform 5"/>
          <p:cNvSpPr/>
          <p:nvPr/>
        </p:nvSpPr>
        <p:spPr>
          <a:xfrm flipH="1">
            <a:off x="0" y="998174"/>
            <a:ext cx="6017173" cy="5859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157"/>
                </a:moveTo>
                <a:cubicBezTo>
                  <a:pt x="21600" y="6324"/>
                  <a:pt x="21600" y="6324"/>
                  <a:pt x="21600" y="6324"/>
                </a:cubicBezTo>
                <a:cubicBezTo>
                  <a:pt x="19688" y="2563"/>
                  <a:pt x="15864" y="0"/>
                  <a:pt x="11440" y="0"/>
                </a:cubicBezTo>
                <a:cubicBezTo>
                  <a:pt x="5137" y="0"/>
                  <a:pt x="0" y="5259"/>
                  <a:pt x="0" y="11749"/>
                </a:cubicBezTo>
                <a:cubicBezTo>
                  <a:pt x="0" y="15876"/>
                  <a:pt x="2090" y="19503"/>
                  <a:pt x="5234" y="21600"/>
                </a:cubicBezTo>
                <a:cubicBezTo>
                  <a:pt x="17662" y="21600"/>
                  <a:pt x="17662" y="21600"/>
                  <a:pt x="17662" y="21600"/>
                </a:cubicBezTo>
                <a:cubicBezTo>
                  <a:pt x="19331" y="20502"/>
                  <a:pt x="20676" y="18971"/>
                  <a:pt x="21600" y="17157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spcBef>
                <a:spcPts val="1000"/>
              </a:spcBef>
              <a:defRPr sz="1600" cap="all"/>
            </a:pPr>
            <a:endParaRPr/>
          </a:p>
        </p:txBody>
      </p:sp>
      <p:sp>
        <p:nvSpPr>
          <p:cNvPr id="130" name="Заголовок 1"/>
          <p:cNvSpPr txBox="1">
            <a:spLocks noGrp="1"/>
          </p:cNvSpPr>
          <p:nvPr>
            <p:ph type="title"/>
          </p:nvPr>
        </p:nvSpPr>
        <p:spPr>
          <a:xfrm>
            <a:off x="709447" y="1913950"/>
            <a:ext cx="4204139" cy="1342755"/>
          </a:xfrm>
          <a:prstGeom prst="rect">
            <a:avLst/>
          </a:prstGeom>
        </p:spPr>
        <p:txBody>
          <a:bodyPr/>
          <a:lstStyle>
            <a:lvl1pPr algn="ctr">
              <a:defRPr sz="2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Штурм Брестской крепости</a:t>
            </a:r>
          </a:p>
        </p:txBody>
      </p:sp>
      <p:sp>
        <p:nvSpPr>
          <p:cNvPr id="131" name="Straight Connector 10"/>
          <p:cNvSpPr/>
          <p:nvPr/>
        </p:nvSpPr>
        <p:spPr>
          <a:xfrm>
            <a:off x="2287050" y="3337138"/>
            <a:ext cx="935421" cy="1"/>
          </a:xfrm>
          <a:prstGeom prst="line">
            <a:avLst/>
          </a:prstGeom>
          <a:ln w="25400" cap="sq">
            <a:solidFill>
              <a:srgbClr val="262626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2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525516" y="3417573"/>
            <a:ext cx="4593021" cy="2619840"/>
          </a:xfrm>
          <a:prstGeom prst="rect">
            <a:avLst/>
          </a:prstGeom>
        </p:spPr>
        <p:txBody>
          <a:bodyPr anchor="ctr"/>
          <a:lstStyle>
            <a:lvl1pPr marL="0" indent="0" algn="just">
              <a:buSzTx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Штурм Брестской крепости начался утром 22 июня 1941 года одновременно с началом Великой Отечественной войны. Казармы и жилые дома командования, были первыми подвергнуты мощному артиллерийскому огню и ударам со стороны авиации, так как немцы хотели прежде всего уничтожить полностью весь командный состав, находившийся в крепости и тем самым ввести сумятицу в состав армии, дезориентировать ее.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"/>
            <a:ext cx="12192000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Freeform 5"/>
          <p:cNvSpPr/>
          <p:nvPr/>
        </p:nvSpPr>
        <p:spPr>
          <a:xfrm flipH="1">
            <a:off x="0" y="998174"/>
            <a:ext cx="6017173" cy="5859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157"/>
                </a:moveTo>
                <a:cubicBezTo>
                  <a:pt x="21600" y="6324"/>
                  <a:pt x="21600" y="6324"/>
                  <a:pt x="21600" y="6324"/>
                </a:cubicBezTo>
                <a:cubicBezTo>
                  <a:pt x="19688" y="2563"/>
                  <a:pt x="15864" y="0"/>
                  <a:pt x="11440" y="0"/>
                </a:cubicBezTo>
                <a:cubicBezTo>
                  <a:pt x="5137" y="0"/>
                  <a:pt x="0" y="5259"/>
                  <a:pt x="0" y="11749"/>
                </a:cubicBezTo>
                <a:cubicBezTo>
                  <a:pt x="0" y="15876"/>
                  <a:pt x="2090" y="19503"/>
                  <a:pt x="5234" y="21600"/>
                </a:cubicBezTo>
                <a:cubicBezTo>
                  <a:pt x="17662" y="21600"/>
                  <a:pt x="17662" y="21600"/>
                  <a:pt x="17662" y="21600"/>
                </a:cubicBezTo>
                <a:cubicBezTo>
                  <a:pt x="19331" y="20502"/>
                  <a:pt x="20676" y="18971"/>
                  <a:pt x="21600" y="17157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spcBef>
                <a:spcPts val="1000"/>
              </a:spcBef>
              <a:defRPr sz="1600" cap="all"/>
            </a:pPr>
            <a:endParaRPr/>
          </a:p>
        </p:txBody>
      </p:sp>
      <p:sp>
        <p:nvSpPr>
          <p:cNvPr id="136" name="Заголовок 1"/>
          <p:cNvSpPr txBox="1">
            <a:spLocks noGrp="1"/>
          </p:cNvSpPr>
          <p:nvPr>
            <p:ph type="title"/>
          </p:nvPr>
        </p:nvSpPr>
        <p:spPr>
          <a:xfrm>
            <a:off x="709447" y="1913950"/>
            <a:ext cx="4204139" cy="1342755"/>
          </a:xfrm>
          <a:prstGeom prst="rect">
            <a:avLst/>
          </a:prstGeom>
        </p:spPr>
        <p:txBody>
          <a:bodyPr/>
          <a:lstStyle>
            <a:lvl1pPr algn="ctr">
              <a:defRPr sz="2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Штурм Брестской крепости</a:t>
            </a:r>
          </a:p>
        </p:txBody>
      </p:sp>
      <p:sp>
        <p:nvSpPr>
          <p:cNvPr id="137" name="Straight Connector 10"/>
          <p:cNvSpPr/>
          <p:nvPr/>
        </p:nvSpPr>
        <p:spPr>
          <a:xfrm>
            <a:off x="2287050" y="3337138"/>
            <a:ext cx="935421" cy="1"/>
          </a:xfrm>
          <a:prstGeom prst="line">
            <a:avLst/>
          </a:prstGeom>
          <a:ln w="25400" cap="sq">
            <a:solidFill>
              <a:srgbClr val="262626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8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525516" y="3417573"/>
            <a:ext cx="4593021" cy="2619840"/>
          </a:xfrm>
          <a:prstGeom prst="rect">
            <a:avLst/>
          </a:prstGeom>
        </p:spPr>
        <p:txBody>
          <a:bodyPr anchor="ctr"/>
          <a:lstStyle>
            <a:lvl1pPr marL="0" indent="0" algn="just" defTabSz="905255">
              <a:spcBef>
                <a:spcPts val="900"/>
              </a:spcBef>
              <a:buSzTx/>
              <a:buNone/>
              <a:defRPr sz="1782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Несмотря на то, что практически все офицеры погибли, оставшиеся в живых солдаты смогли быстро сориентироваться и создать мощную оборону. Фактор внезапности сработал не так, как рассчитывал Гитлер и штурм, который согласно планам должен был закончится к 12 часам дня, растянулся на несколько дней.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t="12" b="12098"/>
          <a:stretch>
            <a:fillRect/>
          </a:stretch>
        </p:blipFill>
        <p:spPr>
          <a:xfrm>
            <a:off x="-2" y="10"/>
            <a:ext cx="12192001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Freeform 5"/>
          <p:cNvSpPr/>
          <p:nvPr/>
        </p:nvSpPr>
        <p:spPr>
          <a:xfrm flipH="1">
            <a:off x="0" y="998174"/>
            <a:ext cx="6017173" cy="5859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157"/>
                </a:moveTo>
                <a:cubicBezTo>
                  <a:pt x="21600" y="6324"/>
                  <a:pt x="21600" y="6324"/>
                  <a:pt x="21600" y="6324"/>
                </a:cubicBezTo>
                <a:cubicBezTo>
                  <a:pt x="19688" y="2563"/>
                  <a:pt x="15864" y="0"/>
                  <a:pt x="11440" y="0"/>
                </a:cubicBezTo>
                <a:cubicBezTo>
                  <a:pt x="5137" y="0"/>
                  <a:pt x="0" y="5259"/>
                  <a:pt x="0" y="11749"/>
                </a:cubicBezTo>
                <a:cubicBezTo>
                  <a:pt x="0" y="15876"/>
                  <a:pt x="2090" y="19503"/>
                  <a:pt x="5234" y="21600"/>
                </a:cubicBezTo>
                <a:cubicBezTo>
                  <a:pt x="17662" y="21600"/>
                  <a:pt x="17662" y="21600"/>
                  <a:pt x="17662" y="21600"/>
                </a:cubicBezTo>
                <a:cubicBezTo>
                  <a:pt x="19331" y="20502"/>
                  <a:pt x="20676" y="18971"/>
                  <a:pt x="21600" y="17157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spcBef>
                <a:spcPts val="1000"/>
              </a:spcBef>
              <a:defRPr sz="1600" cap="all"/>
            </a:pPr>
            <a:endParaRPr/>
          </a:p>
        </p:txBody>
      </p:sp>
      <p:sp>
        <p:nvSpPr>
          <p:cNvPr id="142" name="Заголовок 1"/>
          <p:cNvSpPr txBox="1">
            <a:spLocks noGrp="1"/>
          </p:cNvSpPr>
          <p:nvPr>
            <p:ph type="title"/>
          </p:nvPr>
        </p:nvSpPr>
        <p:spPr>
          <a:xfrm>
            <a:off x="709447" y="1913950"/>
            <a:ext cx="4204139" cy="1342755"/>
          </a:xfrm>
          <a:prstGeom prst="rect">
            <a:avLst/>
          </a:prstGeom>
        </p:spPr>
        <p:txBody>
          <a:bodyPr/>
          <a:lstStyle/>
          <a:p>
            <a:pPr algn="ctr" defTabSz="813816">
              <a:defRPr sz="2492">
                <a:latin typeface="Arial Black"/>
                <a:ea typeface="Arial Black"/>
                <a:cs typeface="Arial Black"/>
                <a:sym typeface="Arial Black"/>
              </a:defRPr>
            </a:pPr>
            <a:r>
              <a:t>Штурм Брестской крепости</a:t>
            </a:r>
            <a:br/>
            <a:endParaRPr/>
          </a:p>
        </p:txBody>
      </p:sp>
      <p:sp>
        <p:nvSpPr>
          <p:cNvPr id="143" name="Straight Connector 10"/>
          <p:cNvSpPr/>
          <p:nvPr/>
        </p:nvSpPr>
        <p:spPr>
          <a:xfrm>
            <a:off x="2287050" y="3337138"/>
            <a:ext cx="935421" cy="1"/>
          </a:xfrm>
          <a:prstGeom prst="line">
            <a:avLst/>
          </a:prstGeom>
          <a:ln w="25400" cap="sq">
            <a:solidFill>
              <a:srgbClr val="262626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525516" y="3417573"/>
            <a:ext cx="4593021" cy="2619840"/>
          </a:xfrm>
          <a:prstGeom prst="rect">
            <a:avLst/>
          </a:prstGeom>
        </p:spPr>
        <p:txBody>
          <a:bodyPr anchor="ctr"/>
          <a:lstStyle>
            <a:lvl1pPr marL="0" indent="0" algn="just">
              <a:buSzTx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Советское командование еще до начала войны издало указ, согласно которому, в случае нападение военнослужащим необходимо немедленно покинуть саму крепость и занять позиции по ее периметру, однако сделать это удалось лишь единицам – большая часть солдат остались в крепости. Защитники крепости находились в заведомо проигрышном положении, однако даже этот факт не позволил им сдать свои позиции и позволить немцам быстро и безоговорочно завладеть Брестом.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668</Words>
  <Application>Microsoft Office PowerPoint</Application>
  <PresentationFormat>Широкоэкранный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Тема Office</vt:lpstr>
      <vt:lpstr>Министерство наук и высшего образования Российской Федерации  ФГБОУВО «Московский государственный юридический университет  имени О.Е.Кутафина (МГЮА)»  ИНСТИТУТ НЕПРЕРЫВНОГО ОБРАЗОВАНИЯ имени Н.С.Киселевой   ОТДЕЛЕНИЕ СРЕДНЕГО ПРОФЕССИОНАЛЬНОГО ОБРАЗОВАНИЯ </vt:lpstr>
      <vt:lpstr>Хроника Бреста времен Великой Отечественной войны</vt:lpstr>
      <vt:lpstr>Брестская крепость накануне войны</vt:lpstr>
      <vt:lpstr>Оборона Брестской крепости </vt:lpstr>
      <vt:lpstr>Оборона Брестской крепости </vt:lpstr>
      <vt:lpstr>Оборона Брестской крепости </vt:lpstr>
      <vt:lpstr>Штурм Брестской крепости</vt:lpstr>
      <vt:lpstr>Штурм Брестской крепости</vt:lpstr>
      <vt:lpstr>Штурм Брестской крепости </vt:lpstr>
      <vt:lpstr>Ход обороны Брестской крепости </vt:lpstr>
      <vt:lpstr>Ход обороны Брестской крепости</vt:lpstr>
      <vt:lpstr>Ход обороны Брестской крепости</vt:lpstr>
      <vt:lpstr>Ход обороны Брестской крепости</vt:lpstr>
      <vt:lpstr>Защитники</vt:lpstr>
      <vt:lpstr>Значение и итоги обороны Брестской крепости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наук и высшего образования Российской Федерации  ФГБОУВО «Московский государственный юридический университет  имени О.Е.Кутафина (МГЮА)»  ИНСТИТУТ НЕПРЕРЫВНОГО ОБРАЗОВАНИЯ имени Н.С.Киселевой   ОТДЕЛЕНИЕ СРЕДНЕГО ПРОФЕССИОНАЛЬНОГО ОБРАЗОВАНИЯ </dc:title>
  <dc:creator>Пользователь</dc:creator>
  <cp:lastModifiedBy>Климова Светлана Александровна</cp:lastModifiedBy>
  <cp:revision>1</cp:revision>
  <dcterms:modified xsi:type="dcterms:W3CDTF">2020-04-26T12:19:01Z</dcterms:modified>
</cp:coreProperties>
</file>